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99" r:id="rId2"/>
    <p:sldId id="300" r:id="rId3"/>
    <p:sldId id="318" r:id="rId4"/>
    <p:sldId id="330" r:id="rId5"/>
    <p:sldId id="320" r:id="rId6"/>
    <p:sldId id="322" r:id="rId7"/>
    <p:sldId id="329" r:id="rId8"/>
    <p:sldId id="321" r:id="rId9"/>
    <p:sldId id="337" r:id="rId10"/>
    <p:sldId id="338" r:id="rId11"/>
    <p:sldId id="331" r:id="rId12"/>
    <p:sldId id="1150" r:id="rId13"/>
    <p:sldId id="1151" r:id="rId14"/>
    <p:sldId id="334" r:id="rId15"/>
    <p:sldId id="317" r:id="rId16"/>
    <p:sldId id="31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SjUdW1TRBlo3TMcrwQ0k3g==" hashData="MJuriZSgs9LSl2E8Ahetgtsea6DlKP7Y13fMsKCvfh0sU5aBmvTeDpNfpKA5acaQygEujt2X7/t7gtfkvJWZ7A=="/>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12423E-2233-4FF4-0B36-AF871A3B5E1E}" name="Scheel, Karen A" initials="SKA" userId="S::kscheel@aacps.org::62462850-878b-4c0e-b43a-8c936d5cdd8e" providerId="AD"/>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49805" autoAdjust="0"/>
  </p:normalViewPr>
  <p:slideViewPr>
    <p:cSldViewPr snapToGrid="0">
      <p:cViewPr varScale="1">
        <p:scale>
          <a:sx n="53" d="100"/>
          <a:sy n="53" d="100"/>
        </p:scale>
        <p:origin x="324"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2" d="100"/>
          <a:sy n="52" d="100"/>
        </p:scale>
        <p:origin x="294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AF87C3-9717-4A95-85A2-4FA65CB509F2}" type="datetimeFigureOut">
              <a:rPr lang="en-US" smtClean="0"/>
              <a:t>9/9/2025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C508D4-CD7A-4DBF-887C-B82E6AD905DA}" type="slidenum">
              <a:rPr lang="en-US" smtClean="0"/>
              <a:t>‹#›</a:t>
            </a:fld>
            <a:endParaRPr lang="en-US"/>
          </a:p>
        </p:txBody>
      </p:sp>
    </p:spTree>
    <p:extLst>
      <p:ext uri="{BB962C8B-B14F-4D97-AF65-F5344CB8AC3E}">
        <p14:creationId xmlns:p14="http://schemas.microsoft.com/office/powerpoint/2010/main" val="4220683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ea typeface="Calibri" panose="020F0502020204030204" pitchFamily="34" charset="0"/>
                <a:cs typeface="Times New Roman" panose="02020603050405020304" pitchFamily="18" charset="0"/>
              </a:rPr>
              <a:t>Introduce yourself to the class.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effective commissioner provides unit leadership with information and guidance tailored to their specific program, whether it is Cub Scouts, Scouts BSA, Venturing, Sea Scouts, or Exploring. Change is a constant throughout national-level programs, and disseminating this information is essential to ensure quality programs for all Scouting America youth participants and program participants.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rgbClr val="212121"/>
              </a:solidFill>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1588241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14375"/>
            <a:ext cx="5486400" cy="3086100"/>
          </a:xfrm>
        </p:spPr>
      </p:sp>
      <p:sp>
        <p:nvSpPr>
          <p:cNvPr id="3" name="Notes Placeholder 2"/>
          <p:cNvSpPr>
            <a:spLocks noGrp="1"/>
          </p:cNvSpPr>
          <p:nvPr>
            <p:ph type="body" idx="1"/>
          </p:nvPr>
        </p:nvSpPr>
        <p:spPr>
          <a:xfrm>
            <a:off x="685800" y="4049487"/>
            <a:ext cx="5486400" cy="4774474"/>
          </a:xfrm>
        </p:spPr>
        <p:txBody>
          <a:bodyPr/>
          <a:lstStyle/>
          <a:p>
            <a:r>
              <a:rPr lang="en-US" sz="1100" b="1" i="0" dirty="0">
                <a:effectLst/>
              </a:rPr>
              <a:t>Older Youth Programs</a:t>
            </a:r>
          </a:p>
          <a:p>
            <a:pPr marL="0" marR="0">
              <a:spcBef>
                <a:spcPts val="0"/>
              </a:spcBef>
              <a:spcAft>
                <a:spcPts val="0"/>
              </a:spcAft>
            </a:pPr>
            <a:r>
              <a:rPr lang="en-US" sz="1100" kern="1200" dirty="0">
                <a:effectLst/>
                <a:ea typeface="Times New Roman" panose="02020603050405020304" pitchFamily="18" charset="0"/>
                <a:cs typeface="Times New Roman" panose="02020603050405020304" pitchFamily="18" charset="0"/>
              </a:rPr>
              <a:t>Next are the older youth programs, those for youth 14-20 (up to 21</a:t>
            </a:r>
            <a:r>
              <a:rPr lang="en-US" sz="1100" kern="1200" baseline="30000" dirty="0">
                <a:effectLst/>
                <a:ea typeface="Times New Roman" panose="02020603050405020304" pitchFamily="18" charset="0"/>
                <a:cs typeface="Times New Roman" panose="02020603050405020304" pitchFamily="18" charset="0"/>
              </a:rPr>
              <a:t>st</a:t>
            </a:r>
            <a:r>
              <a:rPr lang="en-US" sz="1100" kern="1200" dirty="0">
                <a:effectLst/>
                <a:ea typeface="Times New Roman" panose="02020603050405020304" pitchFamily="18" charset="0"/>
                <a:cs typeface="Times New Roman" panose="02020603050405020304" pitchFamily="18" charset="0"/>
              </a:rPr>
              <a:t> birthday).  These allow scouts who enjoy the activities of scouting and want some that are different than in the usual troop program.   A scout can be a part of a troop and an older youth program at the same time.  </a:t>
            </a:r>
            <a:endParaRPr lang="en-US" sz="1100" dirty="0">
              <a:effectLs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effectLst/>
                <a:ea typeface="+mn-ea"/>
                <a:cs typeface="+mn-cs"/>
              </a:rPr>
              <a:t>Older Youth Programs include:</a:t>
            </a:r>
            <a:endParaRPr lang="en-US" sz="1100" b="0" i="0" dirty="0">
              <a:effectLst/>
            </a:endParaRPr>
          </a:p>
          <a:p>
            <a:pPr marL="171450" indent="-171450">
              <a:buFont typeface="Arial" panose="020B0604020202020204" pitchFamily="34" charset="0"/>
              <a:buChar char="•"/>
            </a:pPr>
            <a:r>
              <a:rPr lang="en-US" sz="1100" b="0" i="0" dirty="0">
                <a:effectLst/>
              </a:rPr>
              <a:t>Venturing</a:t>
            </a:r>
          </a:p>
          <a:p>
            <a:pPr marL="171450" indent="-171450">
              <a:buFont typeface="Arial" panose="020B0604020202020204" pitchFamily="34" charset="0"/>
              <a:buChar char="•"/>
            </a:pPr>
            <a:r>
              <a:rPr lang="en-US" sz="1100" b="0" i="0" dirty="0">
                <a:effectLst/>
              </a:rPr>
              <a:t>Sea Scouts</a:t>
            </a:r>
          </a:p>
          <a:p>
            <a:pPr marL="171450" indent="-171450">
              <a:buFont typeface="Arial" panose="020B0604020202020204" pitchFamily="34" charset="0"/>
              <a:buChar char="•"/>
            </a:pPr>
            <a:r>
              <a:rPr lang="en-US" sz="1100" b="0" i="0" dirty="0">
                <a:effectLst/>
              </a:rPr>
              <a:t>Exploring</a:t>
            </a:r>
          </a:p>
          <a:p>
            <a:pPr marL="0" indent="0">
              <a:buFont typeface="Arial" panose="020B0604020202020204" pitchFamily="34" charset="0"/>
              <a:buNone/>
            </a:pPr>
            <a:endParaRPr lang="en-US" sz="1100" b="0" i="0" dirty="0">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effectLst/>
                <a:ea typeface="+mn-ea"/>
                <a:cs typeface="+mn-cs"/>
              </a:rPr>
              <a:t>Youth involved in these programs are 14-20 years old and work together in a mixed-gender unit.  In each of these programs, the youth take a greater share of planning and executing their program, including longer, more adventurous activities.</a:t>
            </a:r>
          </a:p>
          <a:p>
            <a:r>
              <a:rPr lang="en-US" sz="1100" b="1" kern="1200" dirty="0">
                <a:effectLst/>
                <a:ea typeface="+mn-ea"/>
                <a:cs typeface="+mn-cs"/>
              </a:rPr>
              <a:t> </a:t>
            </a:r>
            <a:endParaRPr lang="en-US" sz="1100" kern="1200" dirty="0">
              <a:effectLst/>
              <a:ea typeface="+mn-ea"/>
              <a:cs typeface="+mn-cs"/>
            </a:endParaRPr>
          </a:p>
          <a:p>
            <a:r>
              <a:rPr lang="en-US" sz="1100" b="1" i="0" dirty="0">
                <a:effectLst/>
              </a:rPr>
              <a:t>Venturing </a:t>
            </a:r>
            <a:r>
              <a:rPr lang="en-US" sz="1100" b="0" i="0" dirty="0">
                <a:effectLst/>
              </a:rPr>
              <a:t>- Everyone has that moment that opens their eyes to a bigger world than they ever imagined. It might happen while paddling a quiet lake, bonding with new friends around a beach bonfire, or rising to the challenge of leading an exhausted crew to the edges of adventure. Venturing empowers you to create your own experiences while bringing Scouting values to life through high-adventure outdoor activities and challenging real-world projects.</a:t>
            </a:r>
          </a:p>
          <a:p>
            <a:endParaRPr lang="en-US" sz="1100" b="0" i="0" dirty="0">
              <a:effectLst/>
            </a:endParaRPr>
          </a:p>
          <a:p>
            <a:r>
              <a:rPr lang="en-US" sz="1100" b="1" i="0" dirty="0">
                <a:effectLst/>
              </a:rPr>
              <a:t>Sea Scouts </a:t>
            </a:r>
            <a:r>
              <a:rPr lang="en-US" sz="1100" b="0" i="0" dirty="0">
                <a:effectLst/>
              </a:rPr>
              <a:t>- For over 100 years, Sea Scouting has promoted better citizenship and improved members’ boating skills through instruction and practice in water safety, boating skills, outdoor activities, social experiences, service, and knowledge of our maritime heritage.</a:t>
            </a:r>
          </a:p>
          <a:p>
            <a:endParaRPr lang="en-US" sz="1100"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effectLst/>
                <a:ea typeface="+mn-ea"/>
                <a:cs typeface="+mn-cs"/>
              </a:rPr>
              <a:t>Exploring</a:t>
            </a:r>
            <a:r>
              <a:rPr lang="en-US" sz="1100" kern="1200" dirty="0">
                <a:effectLst/>
                <a:ea typeface="+mn-ea"/>
                <a:cs typeface="+mn-cs"/>
              </a:rPr>
              <a:t> offers exciting activities and mentorship for youth seeking to discover their future. Working with a local organization to sponsor a Post that allows its participants to experience some of the aspects of a specific career, such as policing, health fields, and others.</a:t>
            </a:r>
          </a:p>
          <a:p>
            <a:pPr marL="0" marR="0">
              <a:spcBef>
                <a:spcPts val="0"/>
              </a:spcBef>
              <a:spcAft>
                <a:spcPts val="0"/>
              </a:spcAft>
            </a:pPr>
            <a:r>
              <a:rPr lang="en-US" sz="1100" dirty="0">
                <a:effectLst/>
                <a:ea typeface="Times New Roman" panose="02020603050405020304" pitchFamily="18" charset="0"/>
                <a:cs typeface="Calibri" panose="020F0502020204030204" pitchFamily="34" charset="0"/>
              </a:rPr>
              <a:t> </a:t>
            </a:r>
            <a:endParaRPr lang="en-US" sz="1100" dirty="0">
              <a:effectLst/>
              <a:ea typeface="Times New Roman" panose="02020603050405020304" pitchFamily="18" charset="0"/>
            </a:endParaRPr>
          </a:p>
          <a:p>
            <a:endParaRPr lang="en-US" b="0" i="0" dirty="0">
              <a:solidFill>
                <a:srgbClr val="515354"/>
              </a:solidFill>
              <a:effectLst/>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2698562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Knowing Your Resources</a:t>
            </a:r>
          </a:p>
          <a:p>
            <a:r>
              <a:rPr lang="en-US" dirty="0"/>
              <a:t>As a commissioner works on developing a relationship with a unit, it is also important to understand how a specific type of unit functions.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Taking the unit-specific training enables a commissioner to answer questions from leaders of the unit, as well as explain how a specific type of unit should function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Review resources that will be presented in the following slides, so you have suggestions to share when needed.  Do this in bite-sized chunks that your schedule allows, so that you can understand the information.   Read again when a situation arises so you can choose one or two suggestions that might work for the unit, giving them options.  Also, realize that each idea can be used in unique ways depending on the unit.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the situation is not something you have dealt with before, consider consulting with members of your district’s commissioner corps or your district commissioner.  Utilize the expertise of others to determine the best way to support this unit.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 on the slide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2527228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81000" y="685800"/>
            <a:ext cx="6096000" cy="3429000"/>
          </a:xfrm>
        </p:spPr>
      </p:sp>
      <p:sp>
        <p:nvSpPr>
          <p:cNvPr id="3" name="Notes Placeholder 2"/>
          <p:cNvSpPr>
            <a:spLocks noGrp="1"/>
          </p:cNvSpPr>
          <p:nvPr>
            <p:ph type="body" idx="1"/>
          </p:nvPr>
        </p:nvSpPr>
        <p:spPr/>
        <p:txBody>
          <a:bodyPr/>
          <a:lstStyle/>
          <a:p>
            <a:r>
              <a:rPr lang="en-US" b="1" dirty="0"/>
              <a:t>You are the information Leaders, Commissioners Set the Standard!</a:t>
            </a:r>
          </a:p>
          <a:p>
            <a:r>
              <a:rPr dirty="0"/>
              <a:t>You don’t just pass along info—you shape </a:t>
            </a:r>
            <a:r>
              <a:rPr lang="en-US" dirty="0"/>
              <a:t>how</a:t>
            </a:r>
            <a:r>
              <a:rPr dirty="0"/>
              <a:t> your units think about what’s true, useful, and trustworthy. Commissioners are the tip of the spear when it comes to getting good information into the right hands.</a:t>
            </a:r>
          </a:p>
          <a:p>
            <a:endParaRPr dirty="0"/>
          </a:p>
          <a:p>
            <a:r>
              <a:rPr lang="en-US" dirty="0"/>
              <a:t>So,</a:t>
            </a:r>
            <a:r>
              <a:rPr dirty="0"/>
              <a:t> take pride in that role. Stay sharp, be skeptical of sources, and never hesitate to </a:t>
            </a:r>
            <a:r>
              <a:rPr lang="en-US" dirty="0"/>
              <a:t>consult with your committees or </a:t>
            </a:r>
            <a:r>
              <a:rPr dirty="0"/>
              <a:t>council for clarity. Being the best source of information isn’t about knowing everything—it’s about knowing where to look and who to ask.</a:t>
            </a:r>
          </a:p>
          <a:p>
            <a:endParaRPr dirty="0"/>
          </a:p>
          <a:p>
            <a:r>
              <a:rPr dirty="0"/>
              <a:t>Set the example. Help your leaders build the same habits, and you’ll help the entire Scouting movement move forward smarter.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Resource Links for Commissioners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resource links provide commissioners with quick access to reliable information on nearly every aspect of Scouting America. From program development and unit support to training opportunities and administrative guidance, the list serves as a go-to reference for answers, best practices, and official materials. Whether you are helping a new unit leader, addressing membership questions, or looking for tools to strengthen program delivery, these links ensure you have the correct information at your fingertips.</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 on the slide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6C508D4-CD7A-4DBF-887C-B82E6AD905DA}" type="slidenum">
              <a:rPr lang="en-US" smtClean="0"/>
              <a:t>13</a:t>
            </a:fld>
            <a:endParaRPr lang="en-US"/>
          </a:p>
        </p:txBody>
      </p:sp>
    </p:spTree>
    <p:extLst>
      <p:ext uri="{BB962C8B-B14F-4D97-AF65-F5344CB8AC3E}">
        <p14:creationId xmlns:p14="http://schemas.microsoft.com/office/powerpoint/2010/main" val="3438591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Connecting Unit and Information</a:t>
            </a:r>
          </a:p>
          <a:p>
            <a:r>
              <a:rPr lang="en-US" sz="1200" kern="1200" dirty="0">
                <a:solidFill>
                  <a:schemeClr val="tx1"/>
                </a:solidFill>
                <a:effectLst/>
                <a:latin typeface="+mn-lt"/>
                <a:ea typeface="+mn-ea"/>
                <a:cs typeface="+mn-cs"/>
              </a:rPr>
              <a:t>At this point, you have established a means of communication with the unit leadership. Use open-ended questions to help them find ways to achieve their goals for success.  This may include what the unit is considering, their understanding of the scope of the situation, and a possible timeframe for finding and acting upon a solution.</a:t>
            </a:r>
          </a:p>
          <a:p>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next step will involve sharing suggestions in ways that you know are preferred by the leaders of the unit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Share at a time when they can ask questions and collaborate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Link your ideas to needs that were expressed by the unit.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the unit consider a limited number of ideas and work toward creating goals if they wish to do so.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Record their plan – in Commissioner Tools!!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at all times, to follow the unit’s lead and help them succeed by identifying strategies and volunteers to work toward </a:t>
            </a:r>
            <a:r>
              <a:rPr lang="en-US" sz="1200" i="0" kern="1200" dirty="0">
                <a:solidFill>
                  <a:schemeClr val="tx1"/>
                </a:solidFill>
                <a:effectLst/>
                <a:latin typeface="+mn-lt"/>
                <a:ea typeface="+mn-ea"/>
                <a:cs typeface="+mn-cs"/>
              </a:rPr>
              <a:t>their </a:t>
            </a:r>
            <a:r>
              <a:rPr lang="en-US" sz="1200" kern="1200" dirty="0">
                <a:solidFill>
                  <a:schemeClr val="tx1"/>
                </a:solidFill>
                <a:effectLst/>
                <a:latin typeface="+mn-lt"/>
                <a:ea typeface="+mn-ea"/>
                <a:cs typeface="+mn-cs"/>
              </a:rPr>
              <a:t>goals.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1519009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Summary</a:t>
            </a:r>
          </a:p>
          <a:p>
            <a:pPr marL="171450" indent="-171450">
              <a:buFont typeface="Arial" panose="020B0604020202020204" pitchFamily="34" charset="0"/>
              <a:buChar char="•"/>
            </a:pPr>
            <a:r>
              <a:rPr lang="en-US" dirty="0"/>
              <a:t>The culture of unit service reminds commissioners of the behaviors, beliefs, and values that enable them to achieve our mission and fulfill our vision.</a:t>
            </a:r>
          </a:p>
          <a:p>
            <a:pPr marL="171450" indent="-171450">
              <a:buFont typeface="Arial" panose="020B0604020202020204" pitchFamily="34" charset="0"/>
              <a:buChar char="•"/>
            </a:pPr>
            <a:r>
              <a:rPr lang="en-US" dirty="0"/>
              <a:t>Each unit shares common attributes based on the Scout Law and Oath with similar organization.</a:t>
            </a:r>
          </a:p>
          <a:p>
            <a:pPr marL="171450" indent="-171450">
              <a:buFont typeface="Arial" panose="020B0604020202020204" pitchFamily="34" charset="0"/>
              <a:buChar char="•"/>
            </a:pPr>
            <a:r>
              <a:rPr lang="en-US" dirty="0"/>
              <a:t>Commissioners should understand how a unit functions and the resources available.</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249535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71038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212121"/>
                </a:solidFill>
                <a:effectLst/>
              </a:rPr>
              <a:t>Course Objectives</a:t>
            </a:r>
          </a:p>
          <a:p>
            <a:pPr marL="0" indent="0">
              <a:buNone/>
            </a:pPr>
            <a:r>
              <a:rPr lang="en-US" dirty="0"/>
              <a:t>At the end of this training, a commissioner will be able to:</a:t>
            </a:r>
          </a:p>
          <a:p>
            <a:pPr marL="171450" indent="-171450">
              <a:buFont typeface="Arial" panose="020B0604020202020204" pitchFamily="34" charset="0"/>
              <a:buChar char="•"/>
            </a:pPr>
            <a:r>
              <a:rPr lang="en-US" b="1" dirty="0"/>
              <a:t>Understand</a:t>
            </a:r>
            <a:r>
              <a:rPr lang="en-US" dirty="0"/>
              <a:t> the culture of unit service</a:t>
            </a:r>
          </a:p>
          <a:p>
            <a:pPr marL="171450" indent="-171450">
              <a:buFont typeface="Arial" panose="020B0604020202020204" pitchFamily="34" charset="0"/>
              <a:buChar char="•"/>
            </a:pPr>
            <a:r>
              <a:rPr lang="en-US" b="1" dirty="0"/>
              <a:t>Describe </a:t>
            </a:r>
            <a:r>
              <a:rPr lang="en-US" dirty="0"/>
              <a:t>the attributes of each Scouting America unit</a:t>
            </a:r>
          </a:p>
          <a:p>
            <a:pPr marL="171450" indent="-171450">
              <a:buFont typeface="Arial" panose="020B0604020202020204" pitchFamily="34" charset="0"/>
              <a:buChar char="•"/>
            </a:pPr>
            <a:r>
              <a:rPr lang="en-US" b="1" dirty="0"/>
              <a:t>Know </a:t>
            </a:r>
            <a:r>
              <a:rPr lang="en-US" dirty="0"/>
              <a:t>the resources available</a:t>
            </a:r>
          </a:p>
          <a:p>
            <a:endParaRPr lang="en-US" b="1" i="0" dirty="0">
              <a:solidFill>
                <a:srgbClr val="21212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ea typeface="Calibri" panose="020F0502020204030204" pitchFamily="34" charset="0"/>
                <a:cs typeface="Times New Roman" panose="02020603050405020304" pitchFamily="18" charset="0"/>
              </a:rPr>
              <a:t>Commissioners provide unit leadership with information and guidance on the latest changes in all Scouting America programs. Providing unit service is the same regardless of the type of unit.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ea typeface="Calibri" panose="020F0502020204030204" pitchFamily="34" charset="0"/>
                <a:cs typeface="Times New Roman" panose="02020603050405020304" pitchFamily="18" charset="0"/>
              </a:rPr>
              <a:t> </a:t>
            </a:r>
            <a:endParaRPr lang="en-US" kern="1200" dirty="0">
              <a:solidFill>
                <a:srgbClr val="00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Calibri" panose="020F0502020204030204" pitchFamily="34" charset="0"/>
                <a:cs typeface="Times New Roman" panose="02020603050405020304" pitchFamily="18" charset="0"/>
              </a:rPr>
              <a:t>This makes the commissioner the </a:t>
            </a:r>
            <a:r>
              <a:rPr lang="en-US" b="1" kern="1200" dirty="0">
                <a:solidFill>
                  <a:srgbClr val="000000"/>
                </a:solidFill>
                <a:effectLst/>
                <a:ea typeface="Calibri" panose="020F0502020204030204" pitchFamily="34" charset="0"/>
                <a:cs typeface="Times New Roman" panose="02020603050405020304" pitchFamily="18" charset="0"/>
              </a:rPr>
              <a:t>single best resource</a:t>
            </a:r>
            <a:r>
              <a:rPr lang="en-US" kern="1200" dirty="0">
                <a:solidFill>
                  <a:srgbClr val="000000"/>
                </a:solidFill>
                <a:effectLst/>
                <a:ea typeface="Calibri" panose="020F0502020204030204" pitchFamily="34" charset="0"/>
                <a:cs typeface="Times New Roman" panose="02020603050405020304" pitchFamily="18" charset="0"/>
              </a:rPr>
              <a:t> for unit leaders to look for the support they need.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dirty="0"/>
          </a:p>
        </p:txBody>
      </p:sp>
    </p:spTree>
    <p:extLst>
      <p:ext uri="{BB962C8B-B14F-4D97-AF65-F5344CB8AC3E}">
        <p14:creationId xmlns:p14="http://schemas.microsoft.com/office/powerpoint/2010/main" val="3264549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Commissioner Purpose</a:t>
            </a:r>
          </a:p>
          <a:p>
            <a:pPr lvl="0" algn="l"/>
            <a:r>
              <a:rPr lang="en-US" sz="1200" b="1" kern="1200" dirty="0">
                <a:solidFill>
                  <a:schemeClr val="tx1"/>
                </a:solidFill>
                <a:effectLst/>
                <a:latin typeface="+mn-lt"/>
                <a:ea typeface="+mn-ea"/>
                <a:cs typeface="+mn-cs"/>
              </a:rPr>
              <a:t>Being the Single Best Resource. </a:t>
            </a:r>
            <a:endParaRPr lang="en-US" sz="1200" kern="1200" dirty="0">
              <a:solidFill>
                <a:schemeClr val="tx1"/>
              </a:solidFill>
              <a:effectLst/>
              <a:latin typeface="+mn-lt"/>
              <a:ea typeface="+mn-ea"/>
              <a:cs typeface="+mn-cs"/>
            </a:endParaRPr>
          </a:p>
          <a:p>
            <a:pPr algn="l"/>
            <a:r>
              <a:rPr lang="en-US" sz="1200" kern="1200" dirty="0">
                <a:solidFill>
                  <a:schemeClr val="tx1"/>
                </a:solidFill>
                <a:effectLst/>
                <a:latin typeface="+mn-lt"/>
                <a:ea typeface="+mn-ea"/>
                <a:cs typeface="+mn-cs"/>
              </a:rPr>
              <a:t>Unit leaders need to know that they have someone to turn to who can either provide an answer or find one. While commissioners won’t have the answer to every question, we should be the single best resource for unit leaders who need answers or support.</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251249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14550" y="228600"/>
            <a:ext cx="2628900" cy="1479550"/>
          </a:xfrm>
        </p:spPr>
      </p:sp>
      <p:sp>
        <p:nvSpPr>
          <p:cNvPr id="3" name="Notes Placeholder 2"/>
          <p:cNvSpPr>
            <a:spLocks noGrp="1"/>
          </p:cNvSpPr>
          <p:nvPr>
            <p:ph type="body" idx="1"/>
          </p:nvPr>
        </p:nvSpPr>
        <p:spPr>
          <a:xfrm>
            <a:off x="308471" y="1708150"/>
            <a:ext cx="6279615" cy="7207250"/>
          </a:xfrm>
        </p:spPr>
        <p:txBody>
          <a:bodyPr/>
          <a:lstStyle/>
          <a:p>
            <a:r>
              <a:rPr lang="en-US" b="1" dirty="0"/>
              <a:t>The Culture of Unit Service:  </a:t>
            </a: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Handout – BCS 115 Unit Service Culture Definition – 1 per person</a:t>
            </a:r>
            <a:endParaRPr lang="en-US" dirty="0">
              <a:effectLst/>
              <a:ea typeface="Times New Roman" panose="02020603050405020304" pitchFamily="18" charset="0"/>
            </a:endParaRPr>
          </a:p>
          <a:p>
            <a:r>
              <a:rPr lang="en-US" kern="1200" dirty="0">
                <a:solidFill>
                  <a:schemeClr val="tx1"/>
                </a:solidFill>
                <a:effectLst/>
                <a:ea typeface="+mn-ea"/>
                <a:cs typeface="+mn-cs"/>
              </a:rPr>
              <a:t>Commissioners have the mission of supporting units as they work with their youth in various ways.  This is the statement of the unit service culture.  Let’s discuss the meaning/explanation of this statement.</a:t>
            </a:r>
          </a:p>
          <a:p>
            <a:r>
              <a:rPr lang="en-US" b="1" kern="1200" dirty="0">
                <a:solidFill>
                  <a:schemeClr val="tx1"/>
                </a:solidFill>
                <a:effectLst/>
                <a:ea typeface="+mn-ea"/>
                <a:cs typeface="+mn-cs"/>
              </a:rPr>
              <a:t> </a:t>
            </a:r>
            <a:r>
              <a:rPr lang="en-US" b="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The instructor says:</a:t>
            </a:r>
            <a:r>
              <a:rPr lang="en-US" i="1" kern="1200" dirty="0">
                <a:solidFill>
                  <a:srgbClr val="000000"/>
                </a:solidFill>
                <a:effectLst/>
                <a:ea typeface="Times New Roman" panose="02020603050405020304" pitchFamily="18" charset="0"/>
                <a:cs typeface="Times New Roman" panose="02020603050405020304" pitchFamily="18" charset="0"/>
              </a:rPr>
              <a:t> Write down two or three ideas/activities of what “support” means... </a:t>
            </a:r>
            <a:r>
              <a:rPr lang="en-US" kern="1200" dirty="0">
                <a:solidFill>
                  <a:srgbClr val="000000"/>
                </a:solidFill>
                <a:effectLst/>
                <a:ea typeface="Times New Roman" panose="02020603050405020304" pitchFamily="18" charset="0"/>
                <a:cs typeface="Times New Roman" panose="02020603050405020304" pitchFamily="18" charset="0"/>
              </a:rPr>
              <a:t>(Give about 2 minutes) Ask participants to share with someone nearby or share with the group, depending on the group's size.  (Try to weave some of their ideas into the following descriptions)</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Be the Heart</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scouting units are the heart of Scouting America.  The unit delivers the scouting program to the youth and the scouting’s success depends on the unit’s ability to deliver the program. Just as our heart keeps us alive, units keep Scouting vibrant and effective. Commissioners provide unique support to units as they create a safe, welcoming environment as well as deliver the Scouting program effectively.</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Build Relationships</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Commissioners must develop relationships with the unit leaders they serve based on mutual respect, candor and trust.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The instructor says: </a:t>
            </a:r>
            <a:r>
              <a:rPr lang="en-US" i="1" kern="1200" dirty="0">
                <a:solidFill>
                  <a:srgbClr val="000000"/>
                </a:solidFill>
                <a:effectLst/>
                <a:ea typeface="Times New Roman" panose="02020603050405020304" pitchFamily="18" charset="0"/>
                <a:cs typeface="Times New Roman" panose="02020603050405020304" pitchFamily="18" charset="0"/>
              </a:rPr>
              <a:t>Think of something you can do in each of these categories </a:t>
            </a:r>
            <a:r>
              <a:rPr lang="en-US" i="1" kern="1200" dirty="0">
                <a:solidFill>
                  <a:srgbClr val="000000"/>
                </a:solidFill>
                <a:effectLst/>
                <a:ea typeface="Calibri" panose="020F0502020204030204" pitchFamily="34" charset="0"/>
                <a:cs typeface="Times New Roman" panose="02020603050405020304" pitchFamily="18" charset="0"/>
              </a:rPr>
              <a:t>(mutual respect, candor, and trust).  </a:t>
            </a:r>
            <a:r>
              <a:rPr lang="en-US" kern="1200" dirty="0">
                <a:solidFill>
                  <a:srgbClr val="000000"/>
                </a:solidFill>
                <a:effectLst/>
                <a:ea typeface="Times New Roman" panose="02020603050405020304" pitchFamily="18" charset="0"/>
                <a:cs typeface="Times New Roman" panose="02020603050405020304" pitchFamily="18" charset="0"/>
              </a:rPr>
              <a:t>Take 2-3 minutes to share/ask for any other thoughts.</a:t>
            </a:r>
            <a:endParaRPr lang="en-US" dirty="0">
              <a:effectLst/>
              <a:ea typeface="Times New Roman" panose="02020603050405020304" pitchFamily="18" charset="0"/>
            </a:endParaRPr>
          </a:p>
          <a:p>
            <a:r>
              <a:rPr lang="en-US" kern="1200" dirty="0">
                <a:solidFill>
                  <a:schemeClr val="tx1"/>
                </a:solidFill>
                <a:effectLst/>
                <a:ea typeface="+mn-ea"/>
                <a:cs typeface="+mn-cs"/>
              </a:rPr>
              <a:t>When visiting a unit meeting (such as a committee meeting, planning session, or troop meeting), commissioners should be prepared to share something with the unit leaders. As we enter a meeting, greet the leaders and allow the unit meeting to begin.  Watch and listen to the unit’s activities based on what we know from our previous visits and from reviewing Connections in Commissioner Tools.</a:t>
            </a:r>
          </a:p>
          <a:p>
            <a:r>
              <a:rPr lang="en-US" kern="1200" dirty="0">
                <a:solidFill>
                  <a:schemeClr val="tx1"/>
                </a:solidFill>
                <a:effectLst/>
                <a:ea typeface="+mn-ea"/>
                <a:cs typeface="+mn-cs"/>
              </a:rPr>
              <a:t> </a:t>
            </a:r>
          </a:p>
          <a:p>
            <a:r>
              <a:rPr lang="en-US" kern="1200" dirty="0">
                <a:solidFill>
                  <a:schemeClr val="tx1"/>
                </a:solidFill>
                <a:effectLst/>
                <a:ea typeface="+mn-ea"/>
                <a:cs typeface="+mn-cs"/>
              </a:rPr>
              <a:t>Always say 'Thank you' as you leave and offer a positive comment about something you saw.  If appropriate, ask if there is anything you can do/questions that the unit has before you leave the meeting.  This careful cultivating of relationships over time will result in your units seeking you out when they have concerns or questions.</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Change Lives</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We know and have witnessed how Scouting changes the lives of both youth and adults involved in the program. Scouting’s values are adopted.  Scouters and Scouts become more engaged citizens, strengthening their communities, our nation, and the world.</a:t>
            </a:r>
            <a:endParaRPr lang="en-US" dirty="0">
              <a:effectLs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41466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Youth of Scouting America</a:t>
            </a:r>
          </a:p>
          <a:p>
            <a:r>
              <a:rPr lang="en-US" dirty="0"/>
              <a:t>Scouting America serves youth from age 5 until their 21</a:t>
            </a:r>
            <a:r>
              <a:rPr lang="en-US" baseline="30000" dirty="0"/>
              <a:t>st</a:t>
            </a:r>
            <a:r>
              <a:rPr lang="en-US" dirty="0"/>
              <a:t> birthday.</a:t>
            </a:r>
          </a:p>
          <a:p>
            <a:endParaRPr lang="en-US" sz="1400" dirty="0"/>
          </a:p>
          <a:p>
            <a:pPr marL="171450" indent="-171450">
              <a:buFont typeface="Arial" panose="020B0604020202020204" pitchFamily="34" charset="0"/>
              <a:buChar char="•"/>
            </a:pPr>
            <a:r>
              <a:rPr lang="en-US" dirty="0"/>
              <a:t>All the units share a common Oath and Law</a:t>
            </a:r>
          </a:p>
          <a:p>
            <a:pPr marL="171450" indent="-171450">
              <a:buFont typeface="Arial" panose="020B0604020202020204" pitchFamily="34" charset="0"/>
              <a:buChar char="•"/>
            </a:pPr>
            <a:r>
              <a:rPr lang="en-US" b="0" i="0" dirty="0">
                <a:solidFill>
                  <a:srgbClr val="000000"/>
                </a:solidFill>
                <a:effectLst/>
              </a:rPr>
              <a:t>Even more importantly, they share a common mission:</a:t>
            </a:r>
          </a:p>
          <a:p>
            <a:pPr marL="628650" lvl="1" indent="-171450">
              <a:buFont typeface="Arial" panose="020B0604020202020204" pitchFamily="34" charset="0"/>
              <a:buChar char="•"/>
            </a:pPr>
            <a:r>
              <a:rPr lang="en-US" b="0" i="0" dirty="0">
                <a:solidFill>
                  <a:srgbClr val="000000"/>
                </a:solidFill>
                <a:effectLst/>
              </a:rPr>
              <a:t>To prepare young people to make ethical and moral choices over their lifetimes by instilling in them the values of the Scout Oath and Law.</a:t>
            </a:r>
          </a:p>
          <a:p>
            <a:pPr marL="171450" indent="-171450">
              <a:buFont typeface="Arial" panose="020B0604020202020204" pitchFamily="34" charset="0"/>
              <a:buChar char="•"/>
            </a:pPr>
            <a:r>
              <a:rPr lang="en-US" b="0" i="0" dirty="0">
                <a:solidFill>
                  <a:srgbClr val="000000"/>
                </a:solidFill>
                <a:effectLst/>
              </a:rPr>
              <a:t>And vision:</a:t>
            </a:r>
          </a:p>
          <a:p>
            <a:pPr marL="628650" lvl="1" indent="-171450">
              <a:buFont typeface="Arial" panose="020B0604020202020204" pitchFamily="34" charset="0"/>
              <a:buChar char="•"/>
            </a:pPr>
            <a:r>
              <a:rPr lang="en-US" b="0" i="0" dirty="0">
                <a:solidFill>
                  <a:srgbClr val="000000"/>
                </a:solidFill>
                <a:effectLst/>
              </a:rPr>
              <a:t>To prepare every eligible youth in America to become a responsible, participating citizen and leader who is guided by the Scout Oath and Law.</a:t>
            </a:r>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1128992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38150"/>
            <a:ext cx="5486400" cy="3086100"/>
          </a:xfrm>
        </p:spPr>
      </p:sp>
      <p:sp>
        <p:nvSpPr>
          <p:cNvPr id="3" name="Notes Placeholder 2"/>
          <p:cNvSpPr>
            <a:spLocks noGrp="1"/>
          </p:cNvSpPr>
          <p:nvPr>
            <p:ph type="body" idx="1"/>
          </p:nvPr>
        </p:nvSpPr>
        <p:spPr>
          <a:xfrm>
            <a:off x="685800" y="3789802"/>
            <a:ext cx="5486400" cy="4916048"/>
          </a:xfrm>
        </p:spPr>
        <p:txBody>
          <a:bodyPr/>
          <a:lstStyle/>
          <a:p>
            <a:r>
              <a:rPr lang="en-US" b="1" dirty="0"/>
              <a:t>Unit Similarities</a:t>
            </a:r>
          </a:p>
          <a:p>
            <a:r>
              <a:rPr lang="en-US" dirty="0"/>
              <a:t>There are some constants between the unit types of Scouting America.</a:t>
            </a:r>
          </a:p>
          <a:p>
            <a:r>
              <a:rPr lang="en-US" dirty="0"/>
              <a:t>Each unit has: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Chartered organizations partner with Scouting America to deliver a Scouting program.  They adopt Scouting to serve the youth in the community.  A chartered organization representative’s primary responsibilities are to help units be successful and to provide coordination between the chartered organization and Scouting. This person appoints the committee chair and approves all adult leaders.  The chartered organization representative is part of the Key 3 of each unit, providing resources from the chartered organization. </a:t>
            </a:r>
            <a:endParaRPr lang="en-US" sz="11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Each unit is organized into smaller units for program activities.  Each has a unique name depending on the age group.</a:t>
            </a:r>
            <a:endParaRPr lang="en-US" sz="11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Each unit is known by a unique number.</a:t>
            </a:r>
            <a:endParaRPr lang="en-US" sz="1100" kern="1200" dirty="0">
              <a:solidFill>
                <a:schemeClr val="tx1"/>
              </a:solidFill>
              <a:effectLst/>
              <a:latin typeface="+mn-lt"/>
              <a:ea typeface="+mn-ea"/>
              <a:cs typeface="+mn-cs"/>
            </a:endParaRPr>
          </a:p>
          <a:p>
            <a:endParaRPr lang="en-US" dirty="0"/>
          </a:p>
          <a:p>
            <a:pPr marL="0" indent="0">
              <a:buFont typeface="Arial" panose="020B0604020202020204" pitchFamily="34" charset="0"/>
              <a:buNone/>
            </a:pPr>
            <a:r>
              <a:rPr lang="en-US" dirty="0"/>
              <a:t>Unit Leader and Assistants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each type of unit, the unit leader, along with their assistants, works directly with the youth, initially with adult-led dens in Cub Scouts and transitioning toward youth-led and planned activities with Scouts BSA and the Older Youth Programs.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 Committee/Committee Chair</a:t>
            </a:r>
          </a:p>
          <a:p>
            <a:pPr marL="0" lvl="0" indent="0">
              <a:buFont typeface="Arial" panose="020B0604020202020204" pitchFamily="34" charset="0"/>
              <a:buNone/>
            </a:pPr>
            <a:r>
              <a:rPr lang="en-US" sz="1200" kern="1200" dirty="0">
                <a:solidFill>
                  <a:schemeClr val="tx1"/>
                </a:solidFill>
                <a:effectLst/>
                <a:latin typeface="+mn-lt"/>
                <a:ea typeface="+mn-ea"/>
                <a:cs typeface="+mn-cs"/>
              </a:rPr>
              <a:t>The unit committee collaborates to complete all tasks outside of the direct contact program.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2017404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Program Training</a:t>
            </a:r>
          </a:p>
          <a:p>
            <a:r>
              <a:rPr lang="en-US" sz="1200" kern="1200" dirty="0">
                <a:solidFill>
                  <a:schemeClr val="tx1"/>
                </a:solidFill>
                <a:effectLst/>
                <a:latin typeface="+mn-lt"/>
                <a:ea typeface="+mn-ea"/>
                <a:cs typeface="+mn-cs"/>
              </a:rPr>
              <a:t>With each unit, adult leadership changes occasionally. Training is the best way for new leaders to understand the scope of the program in which they are involved.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Training for adults registered in Scouting America is program-specific.  Almost all training is online and is taken in modules during different periods of learning a position’s expectations.  There is often support from other members of the unit or the commissioner's staff if additional clarifications or information are needed.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a commissioner, as you learn about the unit, you will access the report that details the unit’s adult training.  At an appropriate time, ensure the accuracy of the records.  If training is not complete, consider ways that would support the leaders in finishing their position-specific training.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Slides 8-10 are “Program Overview” about the unique properties of each type of unit that will be shared. Move through quickly.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2705547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Cub Scouting</a:t>
            </a:r>
          </a:p>
          <a:p>
            <a:r>
              <a:rPr lang="en-US" sz="1200" kern="1200" dirty="0">
                <a:solidFill>
                  <a:schemeClr val="tx1"/>
                </a:solidFill>
                <a:effectLst/>
                <a:latin typeface="+mn-lt"/>
                <a:ea typeface="+mn-ea"/>
                <a:cs typeface="+mn-cs"/>
              </a:rPr>
              <a:t>Cub Scouting is for youth, either girls or boys, who are in kindergarten to 5</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grade.   The unit is known as a pack and is led by the cubmaster.  Dens are organized by grade level. The den leader leads activities with support from a parent or assistant den leader. Dens usually meet weekly to work through program adventures.  Sometimes adventure activities are completed with parents.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pack meets monthly at a pack meeting, where parents and Scouts gather for a special event designed by the unit to recognize advancement and participate in an activity or game that involves all.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pack committee usually meets monthly to ensure the yearly plan is implemented, allowing enough time to engage parents in helping with the major events.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Cubs camp with a parent/family.  The number of campouts depends on the pack.  Additional adult training is required for an overnight event.  Day outdoor activities and service projects occur frequently for members of the pack.  </a:t>
            </a:r>
          </a:p>
        </p:txBody>
      </p:sp>
      <p:sp>
        <p:nvSpPr>
          <p:cNvPr id="4" name="Slide Number Placeholder 3"/>
          <p:cNvSpPr>
            <a:spLocks noGrp="1"/>
          </p:cNvSpPr>
          <p:nvPr>
            <p:ph type="sldNum" sz="quarter" idx="5"/>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3559004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57650"/>
          </a:xfrm>
        </p:spPr>
        <p:txBody>
          <a:bodyPr/>
          <a:lstStyle/>
          <a:p>
            <a:r>
              <a:rPr lang="en-US" b="1" dirty="0"/>
              <a:t>Scouts BSA</a:t>
            </a:r>
          </a:p>
          <a:p>
            <a:r>
              <a:rPr lang="en-US" sz="1200" kern="1200" dirty="0">
                <a:solidFill>
                  <a:schemeClr val="tx1"/>
                </a:solidFill>
                <a:effectLst/>
                <a:latin typeface="+mn-lt"/>
                <a:ea typeface="+mn-ea"/>
                <a:cs typeface="+mn-cs"/>
              </a:rPr>
              <a:t>Scouts BSA is for youth, either girls or boys, aged 10 through 17 (up to 18</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birthday).   The unit is known as a troop and is led by the senior patrol leader with the support of the Scoutmaster.  The troops are either girls or boys and, at times, are linked by a shared committee. Youth are organized into working units called patrols.   Activities are led by the youth of the troop with the support of the Scoutmaster and assistants.  The program is planned by a leadership group of Scouts known as the Patrol Leaders Council, which meets monthly.  The youth also participate in yearly leadership training and program planning.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Scout earns ranks by completing specific requirements and on a timeline determined by the individual Scout.  The awards earned by the Scouts are formally presented at a Court of Honor, which is held three to four times throughout the year.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Troops camp regularly, often monthly.  They also attend a weeklong summer camp or a High Adventure camp during the summer months. Community service is also a part of their program.</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troop committee usually meets monthly to do tasks that are not program-related.  Their work frees up the unit leaders to focus their time on supporting the youth of the units.</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42742240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userDrawn="1"/>
        </p:nvSpPr>
        <p:spPr>
          <a:xfrm>
            <a:off x="6847770" y="94842"/>
            <a:ext cx="4049548" cy="830997"/>
          </a:xfrm>
          <a:prstGeom prst="rect">
            <a:avLst/>
          </a:prstGeom>
          <a:noFill/>
        </p:spPr>
        <p:txBody>
          <a:bodyPr wrap="square" rtlCol="0">
            <a:spAutoFit/>
          </a:bodyPr>
          <a:lstStyle/>
          <a:p>
            <a:pPr algn="r"/>
            <a:r>
              <a:rPr lang="en-US" sz="2400" b="1" dirty="0">
                <a:solidFill>
                  <a:schemeClr val="bg1"/>
                </a:solidFill>
              </a:rPr>
              <a:t>College of Commissioner Science</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46016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364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59919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userDrawn="1">
  <p:cSld name="Agenda">
    <p:spTree>
      <p:nvGrpSpPr>
        <p:cNvPr id="1" name="Shape 23"/>
        <p:cNvGrpSpPr/>
        <p:nvPr/>
      </p:nvGrpSpPr>
      <p:grpSpPr>
        <a:xfrm>
          <a:off x="0" y="0"/>
          <a:ext cx="0" cy="0"/>
          <a:chOff x="0" y="0"/>
          <a:chExt cx="0" cy="0"/>
        </a:xfrm>
      </p:grpSpPr>
      <p:sp>
        <p:nvSpPr>
          <p:cNvPr id="24" name="Google Shape;24;p5"/>
          <p:cNvSpPr/>
          <p:nvPr/>
        </p:nvSpPr>
        <p:spPr>
          <a:xfrm>
            <a:off x="0" y="6727600"/>
            <a:ext cx="12192000" cy="1304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5"/>
          <p:cNvSpPr txBox="1">
            <a:spLocks noGrp="1"/>
          </p:cNvSpPr>
          <p:nvPr>
            <p:ph type="title" hasCustomPrompt="1"/>
          </p:nvPr>
        </p:nvSpPr>
        <p:spPr>
          <a:xfrm>
            <a:off x="415600" y="0"/>
            <a:ext cx="11360800" cy="950567"/>
          </a:xfrm>
          <a:prstGeom prst="rect">
            <a:avLst/>
          </a:prstGeom>
        </p:spPr>
        <p:txBody>
          <a:bodyPr spcFirstLastPara="1" wrap="square" lIns="91425" tIns="91425" rIns="91425" bIns="91425" anchor="ctr" anchorCtr="0">
            <a:normAutofit/>
          </a:bodyPr>
          <a:lstStyle>
            <a:lvl1pPr lvl="0" rtl="0">
              <a:spcBef>
                <a:spcPts val="0"/>
              </a:spcBef>
              <a:spcAft>
                <a:spcPts val="0"/>
              </a:spcAft>
              <a:buSzPts val="2200"/>
              <a:buNone/>
              <a:defRPr sz="2933"/>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dirty="0"/>
              <a:t>Agenda</a:t>
            </a:r>
            <a:endParaRPr dirty="0"/>
          </a:p>
        </p:txBody>
      </p:sp>
      <p:sp>
        <p:nvSpPr>
          <p:cNvPr id="26" name="Google Shape;26;p5"/>
          <p:cNvSpPr txBox="1">
            <a:spLocks noGrp="1"/>
          </p:cNvSpPr>
          <p:nvPr>
            <p:ph type="body" idx="1"/>
          </p:nvPr>
        </p:nvSpPr>
        <p:spPr>
          <a:xfrm>
            <a:off x="415600" y="1592979"/>
            <a:ext cx="11360800" cy="5134620"/>
          </a:xfrm>
          <a:prstGeom prst="rect">
            <a:avLst/>
          </a:prstGeom>
        </p:spPr>
        <p:txBody>
          <a:bodyPr spcFirstLastPara="1" wrap="square" lIns="91425" tIns="91425" rIns="91425" bIns="91425" anchor="t" anchorCtr="0">
            <a:normAutofit/>
          </a:bodyPr>
          <a:lstStyle>
            <a:lvl1pPr marL="609585" lvl="0" indent="-440256" rtl="0">
              <a:spcBef>
                <a:spcPts val="0"/>
              </a:spcBef>
              <a:spcAft>
                <a:spcPts val="0"/>
              </a:spcAft>
              <a:buSzPts val="1600"/>
              <a:buChar char="●"/>
              <a:defRPr sz="2133"/>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dirty="0"/>
          </a:p>
        </p:txBody>
      </p:sp>
      <p:sp>
        <p:nvSpPr>
          <p:cNvPr id="27" name="Google Shape;27;p5"/>
          <p:cNvSpPr txBox="1">
            <a:spLocks noGrp="1"/>
          </p:cNvSpPr>
          <p:nvPr>
            <p:ph type="sldNum" idx="12"/>
          </p:nvPr>
        </p:nvSpPr>
        <p:spPr>
          <a:xfrm>
            <a:off x="11776397" y="6485324"/>
            <a:ext cx="415215" cy="257099"/>
          </a:xfrm>
          <a:prstGeom prst="rect">
            <a:avLst/>
          </a:prstGeom>
        </p:spPr>
        <p:txBody>
          <a:bodyPr spcFirstLastPara="1" wrap="square" lIns="91425" tIns="91425" rIns="91425" bIns="91425" anchor="ctr" anchorCtr="0">
            <a:normAutofit/>
          </a:bodyPr>
          <a:lstStyle>
            <a:lvl1pPr lvl="0" rtl="0">
              <a:buNone/>
              <a:defRPr>
                <a:solidFill>
                  <a:schemeClr val="accent4"/>
                </a:solidFill>
              </a:defRPr>
            </a:lvl1pPr>
            <a:lvl2pPr lvl="1" rtl="0">
              <a:buNone/>
              <a:defRPr>
                <a:solidFill>
                  <a:schemeClr val="accent4"/>
                </a:solidFill>
              </a:defRPr>
            </a:lvl2pPr>
            <a:lvl3pPr lvl="2" rtl="0">
              <a:buNone/>
              <a:defRPr>
                <a:solidFill>
                  <a:schemeClr val="accent4"/>
                </a:solidFill>
              </a:defRPr>
            </a:lvl3pPr>
            <a:lvl4pPr lvl="3" rtl="0">
              <a:buNone/>
              <a:defRPr>
                <a:solidFill>
                  <a:schemeClr val="accent4"/>
                </a:solidFill>
              </a:defRPr>
            </a:lvl4pPr>
            <a:lvl5pPr lvl="4" rtl="0">
              <a:buNone/>
              <a:defRPr>
                <a:solidFill>
                  <a:schemeClr val="accent4"/>
                </a:solidFill>
              </a:defRPr>
            </a:lvl5pPr>
            <a:lvl6pPr lvl="5" rtl="0">
              <a:buNone/>
              <a:defRPr>
                <a:solidFill>
                  <a:schemeClr val="accent4"/>
                </a:solidFill>
              </a:defRPr>
            </a:lvl6pPr>
            <a:lvl7pPr lvl="6" rtl="0">
              <a:buNone/>
              <a:defRPr>
                <a:solidFill>
                  <a:schemeClr val="accent4"/>
                </a:solidFill>
              </a:defRPr>
            </a:lvl7pPr>
            <a:lvl8pPr lvl="7" rtl="0">
              <a:buNone/>
              <a:defRPr>
                <a:solidFill>
                  <a:schemeClr val="accent4"/>
                </a:solidFill>
              </a:defRPr>
            </a:lvl8pPr>
            <a:lvl9pPr lvl="8" rtl="0">
              <a:buNone/>
              <a:defRPr>
                <a:solidFill>
                  <a:schemeClr val="accent4"/>
                </a:solidFill>
              </a:defRPr>
            </a:lvl9pPr>
          </a:lstStyle>
          <a:p>
            <a:fld id="{00000000-1234-1234-1234-123412341234}" type="slidenum">
              <a:rPr lang="en" smtClean="0"/>
              <a:pPr/>
              <a:t>‹#›</a:t>
            </a:fld>
            <a:endParaRPr lang="en"/>
          </a:p>
        </p:txBody>
      </p:sp>
      <p:sp>
        <p:nvSpPr>
          <p:cNvPr id="10" name="Subtitle 1">
            <a:extLst>
              <a:ext uri="{FF2B5EF4-FFF2-40B4-BE49-F238E27FC236}">
                <a16:creationId xmlns:a16="http://schemas.microsoft.com/office/drawing/2014/main" id="{0D296A4F-FF01-A06E-7AAA-3D203B6399A4}"/>
              </a:ext>
            </a:extLst>
          </p:cNvPr>
          <p:cNvSpPr>
            <a:spLocks noGrp="1"/>
          </p:cNvSpPr>
          <p:nvPr>
            <p:ph type="subTitle" idx="13"/>
          </p:nvPr>
        </p:nvSpPr>
        <p:spPr>
          <a:xfrm>
            <a:off x="415599" y="950568"/>
            <a:ext cx="11360799" cy="642413"/>
          </a:xfrm>
        </p:spPr>
        <p:txBody>
          <a:bodyPr tIns="0" anchor="t">
            <a:normAutofit/>
          </a:bodyPr>
          <a:lstStyle>
            <a:lvl1pPr marL="0" indent="0" algn="l">
              <a:lnSpc>
                <a:spcPct val="100000"/>
              </a:lnSpc>
              <a:buNone/>
              <a:defRPr sz="2133"/>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dirty="0"/>
              <a:t>Click to edit Master subtitle style</a:t>
            </a:r>
          </a:p>
        </p:txBody>
      </p:sp>
    </p:spTree>
    <p:extLst>
      <p:ext uri="{BB962C8B-B14F-4D97-AF65-F5344CB8AC3E}">
        <p14:creationId xmlns:p14="http://schemas.microsoft.com/office/powerpoint/2010/main" val="3477282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0" y="228657"/>
            <a:ext cx="5747657" cy="678412"/>
          </a:xfrm>
        </p:spPr>
        <p:txBody>
          <a:bodyPr>
            <a:no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833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1916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a:xfrm>
            <a:off x="0" y="369107"/>
            <a:ext cx="6716684" cy="545293"/>
          </a:xfrm>
        </p:spPr>
        <p:txBody>
          <a:bodyPr>
            <a:norm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828360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0" y="381230"/>
            <a:ext cx="5818707" cy="574213"/>
          </a:xfrm>
        </p:spPr>
        <p:txBody>
          <a:bodyPr>
            <a:normAutofit/>
          </a:bodyPr>
          <a:lstStyle>
            <a:lvl1pPr>
              <a:defRPr sz="3600" b="1">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96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23700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46504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4959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fld id="{A068FED1-2862-4BA2-8856-6CBC38352094}" type="datetimeFigureOut">
              <a:rPr lang="en-US" smtClean="0"/>
              <a:t>9/9/2025</a:t>
            </a:fld>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62538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0" y="390583"/>
            <a:ext cx="5986549" cy="61709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9/9/2025</a:t>
            </a:fld>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userDrawn="1"/>
        </p:nvSpPr>
        <p:spPr>
          <a:xfrm flipH="1" flipV="1">
            <a:off x="2300748"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2A6EC1C-8068-BF36-5D08-CCF22A8A55A8}"/>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946674" y="86369"/>
            <a:ext cx="1129342" cy="1129342"/>
          </a:xfrm>
          <a:prstGeom prst="rect">
            <a:avLst/>
          </a:prstGeom>
        </p:spPr>
      </p:pic>
    </p:spTree>
    <p:extLst>
      <p:ext uri="{BB962C8B-B14F-4D97-AF65-F5344CB8AC3E}">
        <p14:creationId xmlns:p14="http://schemas.microsoft.com/office/powerpoint/2010/main" val="345265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scouting.org/program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hyperlink" Target="https://filestore.scouting.org/filestore/commissioner/eblast/Resource-Links-for-Commissioners.pdf?_gl=1*1bfnpga*_gcl_au*MTU3NzYwNjkzNi4xNzQ3MzI4OTM3*_ga*NjM5NjQ0NzMuMTc0NzMyODkzNw..*_ga_61ZEHCVHHS*czE3NDc2NjEyNzIkbzckZzEkdDE3NDc2NjU3NzIkajU0JGwwJGgwJGR6dzRfcU1ubjFhVm1jUng2VkNHel9nY003T0pGcWdzeG13*_ga_20G0JHESG4*czE3NDc2NjQzMDAkbzE4JGcxJHQxNzQ3NjY1NzczJGo1MyRsMCRoMCRkZklKa2RoRHpMYVItd1ZTWTF0QUx3Sm4wSmo4NFlCTlBsQQ..&amp;_ga=2.109664962.693443065.1747328937-63964473.1747328937&amp;fbclid=IwY2xjawKYNd1leHRuA2FlbQIxMABicmlkETFoejZhN2k5Nk5HNkZjTVVEAR71fJF1MucNz6MmvkOC1QC7HyayQokfeTOH-Ao7ayY9EvxX5Zqt7UapHLhM-g_aem_F4aLwns1LHxyitP6KN_yWQ"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20468" y="1877243"/>
            <a:ext cx="7751064" cy="4114799"/>
          </a:xfrm>
        </p:spPr>
        <p:txBody>
          <a:bodyPr anchor="ctr">
            <a:noAutofit/>
          </a:bodyPr>
          <a:lstStyle/>
          <a:p>
            <a:pPr algn="ctr"/>
            <a:br>
              <a:rPr lang="en-US" dirty="0"/>
            </a:br>
            <a:br>
              <a:rPr lang="en-US" dirty="0"/>
            </a:br>
            <a:r>
              <a:rPr lang="en-US" dirty="0"/>
              <a:t>BCS 115</a:t>
            </a:r>
            <a:br>
              <a:rPr lang="en-US" dirty="0"/>
            </a:br>
            <a:r>
              <a:rPr lang="en-US" dirty="0"/>
              <a:t>Commissioners – The Single Best Resource!</a:t>
            </a:r>
            <a:br>
              <a:rPr lang="en-US" dirty="0"/>
            </a:br>
            <a:br>
              <a:rPr lang="en-US" dirty="0"/>
            </a:br>
            <a:endParaRPr lang="en-US" dirty="0"/>
          </a:p>
        </p:txBody>
      </p:sp>
      <p:sp>
        <p:nvSpPr>
          <p:cNvPr id="3" name="TextBox 2">
            <a:extLst>
              <a:ext uri="{FF2B5EF4-FFF2-40B4-BE49-F238E27FC236}">
                <a16:creationId xmlns:a16="http://schemas.microsoft.com/office/drawing/2014/main" id="{D0644705-E0F5-4B9E-96E0-DB64B5EC576B}"/>
              </a:ext>
            </a:extLst>
          </p:cNvPr>
          <p:cNvSpPr txBox="1"/>
          <p:nvPr/>
        </p:nvSpPr>
        <p:spPr>
          <a:xfrm>
            <a:off x="7010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date 8/31/2025</a:t>
            </a:r>
          </a:p>
        </p:txBody>
      </p:sp>
    </p:spTree>
    <p:extLst>
      <p:ext uri="{BB962C8B-B14F-4D97-AF65-F5344CB8AC3E}">
        <p14:creationId xmlns:p14="http://schemas.microsoft.com/office/powerpoint/2010/main" val="390930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092CD-1262-FEF8-8D54-391D22727398}"/>
              </a:ext>
            </a:extLst>
          </p:cNvPr>
          <p:cNvSpPr>
            <a:spLocks noGrp="1"/>
          </p:cNvSpPr>
          <p:nvPr>
            <p:ph type="title"/>
          </p:nvPr>
        </p:nvSpPr>
        <p:spPr>
          <a:xfrm>
            <a:off x="224589" y="292825"/>
            <a:ext cx="5747657" cy="678412"/>
          </a:xfrm>
        </p:spPr>
        <p:txBody>
          <a:bodyPr/>
          <a:lstStyle/>
          <a:p>
            <a:r>
              <a:rPr lang="en-US" dirty="0"/>
              <a:t>Older Youth Programs</a:t>
            </a:r>
          </a:p>
        </p:txBody>
      </p:sp>
      <p:pic>
        <p:nvPicPr>
          <p:cNvPr id="2050" name="Picture 2">
            <a:extLst>
              <a:ext uri="{FF2B5EF4-FFF2-40B4-BE49-F238E27FC236}">
                <a16:creationId xmlns:a16="http://schemas.microsoft.com/office/drawing/2014/main" id="{6D7408D1-8EA1-C60D-3807-F3AF90A69EB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41856" y="1590262"/>
            <a:ext cx="3207854" cy="4813663"/>
          </a:xfrm>
          <a:prstGeom prst="rect">
            <a:avLst/>
          </a:prstGeom>
          <a:noFill/>
          <a:ln>
            <a:solidFill>
              <a:schemeClr val="accent1">
                <a:shade val="15000"/>
              </a:schemeClr>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7CFB902-F81C-95AB-865B-9FA9D9BE1D99}"/>
              </a:ext>
            </a:extLst>
          </p:cNvPr>
          <p:cNvSpPr txBox="1"/>
          <p:nvPr/>
        </p:nvSpPr>
        <p:spPr>
          <a:xfrm>
            <a:off x="6368955" y="2244060"/>
            <a:ext cx="3207854" cy="2369880"/>
          </a:xfrm>
          <a:prstGeom prst="rect">
            <a:avLst/>
          </a:prstGeom>
          <a:noFill/>
        </p:spPr>
        <p:txBody>
          <a:bodyPr wrap="square" rtlCol="0">
            <a:spAutoFit/>
          </a:bodyPr>
          <a:lstStyle/>
          <a:p>
            <a:endParaRPr lang="en-US" sz="4000" dirty="0"/>
          </a:p>
          <a:p>
            <a:pPr marL="285750" indent="-285750">
              <a:buFont typeface="Arial" panose="020B0604020202020204" pitchFamily="34" charset="0"/>
              <a:buChar char="•"/>
            </a:pPr>
            <a:r>
              <a:rPr lang="en-US" sz="3600" b="1" dirty="0"/>
              <a:t>Venturing</a:t>
            </a:r>
          </a:p>
          <a:p>
            <a:pPr marL="285750" indent="-285750">
              <a:buFont typeface="Arial" panose="020B0604020202020204" pitchFamily="34" charset="0"/>
              <a:buChar char="•"/>
            </a:pPr>
            <a:r>
              <a:rPr lang="en-US" sz="3600" b="1" dirty="0"/>
              <a:t>Sea Scouts</a:t>
            </a:r>
          </a:p>
          <a:p>
            <a:pPr marL="285750" indent="-285750">
              <a:buFont typeface="Arial" panose="020B0604020202020204" pitchFamily="34" charset="0"/>
              <a:buChar char="•"/>
            </a:pPr>
            <a:r>
              <a:rPr lang="en-US" sz="3600" b="1" dirty="0"/>
              <a:t>Exploring</a:t>
            </a:r>
          </a:p>
        </p:txBody>
      </p:sp>
    </p:spTree>
    <p:extLst>
      <p:ext uri="{BB962C8B-B14F-4D97-AF65-F5344CB8AC3E}">
        <p14:creationId xmlns:p14="http://schemas.microsoft.com/office/powerpoint/2010/main" val="3049171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26E06-F55C-93E6-F3A0-981DD3007ED9}"/>
              </a:ext>
            </a:extLst>
          </p:cNvPr>
          <p:cNvSpPr>
            <a:spLocks noGrp="1"/>
          </p:cNvSpPr>
          <p:nvPr>
            <p:ph type="title"/>
          </p:nvPr>
        </p:nvSpPr>
        <p:spPr/>
        <p:txBody>
          <a:bodyPr/>
          <a:lstStyle/>
          <a:p>
            <a:r>
              <a:rPr lang="en-US" dirty="0"/>
              <a:t>Knowing Your Resources</a:t>
            </a:r>
          </a:p>
        </p:txBody>
      </p:sp>
      <p:sp>
        <p:nvSpPr>
          <p:cNvPr id="3" name="Content Placeholder 2">
            <a:extLst>
              <a:ext uri="{FF2B5EF4-FFF2-40B4-BE49-F238E27FC236}">
                <a16:creationId xmlns:a16="http://schemas.microsoft.com/office/drawing/2014/main" id="{5EB59E57-04C3-1691-05E0-20D5FDC44347}"/>
              </a:ext>
            </a:extLst>
          </p:cNvPr>
          <p:cNvSpPr>
            <a:spLocks noGrp="1"/>
          </p:cNvSpPr>
          <p:nvPr>
            <p:ph idx="1"/>
          </p:nvPr>
        </p:nvSpPr>
        <p:spPr>
          <a:xfrm>
            <a:off x="838200" y="1825625"/>
            <a:ext cx="10515600" cy="2892679"/>
          </a:xfrm>
        </p:spPr>
        <p:txBody>
          <a:bodyPr/>
          <a:lstStyle/>
          <a:p>
            <a:endParaRPr lang="en-US" dirty="0"/>
          </a:p>
          <a:p>
            <a:r>
              <a:rPr lang="en-US" sz="3200" b="1" dirty="0"/>
              <a:t>Consider taking unit specific training</a:t>
            </a:r>
          </a:p>
          <a:p>
            <a:r>
              <a:rPr lang="en-US" sz="3200" b="1" dirty="0"/>
              <a:t>Review the resources on Programs site </a:t>
            </a:r>
          </a:p>
          <a:p>
            <a:r>
              <a:rPr lang="en-US" sz="3200" b="1" dirty="0"/>
              <a:t>Consult with others</a:t>
            </a:r>
          </a:p>
        </p:txBody>
      </p:sp>
      <p:sp>
        <p:nvSpPr>
          <p:cNvPr id="13" name="TextBox 12">
            <a:extLst>
              <a:ext uri="{FF2B5EF4-FFF2-40B4-BE49-F238E27FC236}">
                <a16:creationId xmlns:a16="http://schemas.microsoft.com/office/drawing/2014/main" id="{94402CB1-2DA1-AA7B-CC3E-DE2A6C1415F5}"/>
              </a:ext>
            </a:extLst>
          </p:cNvPr>
          <p:cNvSpPr txBox="1"/>
          <p:nvPr/>
        </p:nvSpPr>
        <p:spPr>
          <a:xfrm>
            <a:off x="1868424" y="4720010"/>
            <a:ext cx="6190488" cy="400110"/>
          </a:xfrm>
          <a:prstGeom prst="rect">
            <a:avLst/>
          </a:prstGeom>
          <a:noFill/>
        </p:spPr>
        <p:txBody>
          <a:bodyPr wrap="square">
            <a:spAutoFit/>
          </a:bodyPr>
          <a:lstStyle/>
          <a:p>
            <a:r>
              <a:rPr lang="en-US" sz="2000" b="1" dirty="0">
                <a:hlinkClick r:id="rId3"/>
              </a:rPr>
              <a:t>https://www.scouting.org/programs/</a:t>
            </a:r>
            <a:r>
              <a:rPr lang="en-US" sz="2000" b="1" dirty="0"/>
              <a:t> </a:t>
            </a:r>
          </a:p>
        </p:txBody>
      </p:sp>
      <p:pic>
        <p:nvPicPr>
          <p:cNvPr id="15" name="Picture 14">
            <a:extLst>
              <a:ext uri="{FF2B5EF4-FFF2-40B4-BE49-F238E27FC236}">
                <a16:creationId xmlns:a16="http://schemas.microsoft.com/office/drawing/2014/main" id="{0DED4999-44EC-7FF5-318C-25761E9E99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9136" y="4092152"/>
            <a:ext cx="1655826" cy="1655826"/>
          </a:xfrm>
          <a:prstGeom prst="rect">
            <a:avLst/>
          </a:prstGeom>
        </p:spPr>
      </p:pic>
    </p:spTree>
    <p:extLst>
      <p:ext uri="{BB962C8B-B14F-4D97-AF65-F5344CB8AC3E}">
        <p14:creationId xmlns:p14="http://schemas.microsoft.com/office/powerpoint/2010/main" val="1620162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8329"/>
            <a:ext cx="11360800" cy="950567"/>
          </a:xfrm>
        </p:spPr>
        <p:txBody>
          <a:bodyPr>
            <a:normAutofit fontScale="90000"/>
          </a:bodyPr>
          <a:lstStyle/>
          <a:p>
            <a:r>
              <a:rPr sz="4000" dirty="0"/>
              <a:t>You Are the Info Leaders</a:t>
            </a:r>
            <a:r>
              <a:rPr lang="en-US" sz="4000" dirty="0"/>
              <a:t>,</a:t>
            </a:r>
            <a:br>
              <a:rPr lang="en-US" sz="4000" dirty="0"/>
            </a:br>
            <a:r>
              <a:rPr lang="en-US" sz="4000" dirty="0"/>
              <a:t>Commissioners Set the Standard</a:t>
            </a:r>
            <a:br>
              <a:rPr lang="en-US" dirty="0"/>
            </a:br>
            <a:endParaRPr dirty="0"/>
          </a:p>
        </p:txBody>
      </p:sp>
      <p:sp>
        <p:nvSpPr>
          <p:cNvPr id="5" name="Rectangle 4"/>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6" name="Rectangle 5"/>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defRPr sz="1300" b="0" i="0">
                <a:solidFill>
                  <a:srgbClr val="616161"/>
                </a:solidFill>
                <a:latin typeface="Proxima Nova"/>
              </a:defRPr>
            </a:pPr>
            <a:endParaRPr sz="1733">
              <a:solidFill>
                <a:srgbClr val="616161"/>
              </a:solidFill>
              <a:latin typeface="Proxima Nova"/>
            </a:endParaRPr>
          </a:p>
        </p:txBody>
      </p:sp>
      <p:sp>
        <p:nvSpPr>
          <p:cNvPr id="7" name="Rectangle 6"/>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8" name="Rectangle 7"/>
          <p:cNvSpPr/>
          <p:nvPr/>
        </p:nvSpPr>
        <p:spPr>
          <a:xfrm>
            <a:off x="304800" y="2011561"/>
            <a:ext cx="11582400"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9" name="Rectangle 8"/>
          <p:cNvSpPr/>
          <p:nvPr/>
        </p:nvSpPr>
        <p:spPr>
          <a:xfrm>
            <a:off x="304800" y="2011561"/>
            <a:ext cx="3589733"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0" name="Rectangle 9"/>
          <p:cNvSpPr/>
          <p:nvPr/>
        </p:nvSpPr>
        <p:spPr>
          <a:xfrm>
            <a:off x="1896467"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1" name="TextBox 10"/>
          <p:cNvSpPr txBox="1"/>
          <p:nvPr/>
        </p:nvSpPr>
        <p:spPr>
          <a:xfrm>
            <a:off x="1896467"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sp>
        <p:nvSpPr>
          <p:cNvPr id="13" name="TextBox 12"/>
          <p:cNvSpPr txBox="1"/>
          <p:nvPr/>
        </p:nvSpPr>
        <p:spPr>
          <a:xfrm>
            <a:off x="203150" y="3756158"/>
            <a:ext cx="3589733" cy="923330"/>
          </a:xfrm>
          <a:prstGeom prst="rect">
            <a:avLst/>
          </a:prstGeom>
          <a:noFill/>
          <a:ln>
            <a:noFill/>
          </a:ln>
        </p:spPr>
        <p:txBody>
          <a:bodyPr wrap="square" lIns="0" tIns="0" rIns="0" bIns="0" anchor="t">
            <a:spAutoFit/>
          </a:bodyPr>
          <a:lstStyle/>
          <a:p>
            <a:pPr algn="ctr" defTabSz="609585"/>
            <a:r>
              <a:rPr sz="2000" b="1" dirty="0">
                <a:solidFill>
                  <a:prstClr val="black"/>
                </a:solidFill>
                <a:latin typeface="Proxima Nova"/>
              </a:rPr>
              <a:t>Be the First, Be the Best</a:t>
            </a:r>
          </a:p>
          <a:p>
            <a:pPr algn="ctr" defTabSz="609585">
              <a:spcAft>
                <a:spcPts val="1600"/>
              </a:spcAft>
            </a:pPr>
            <a:r>
              <a:rPr sz="2000" dirty="0">
                <a:solidFill>
                  <a:prstClr val="black"/>
                </a:solidFill>
                <a:latin typeface="Proxima Nova"/>
              </a:rPr>
              <a:t>Know the facts and be the go-to for your units.</a:t>
            </a:r>
          </a:p>
        </p:txBody>
      </p:sp>
      <p:sp>
        <p:nvSpPr>
          <p:cNvPr id="14" name="Rectangle 13"/>
          <p:cNvSpPr/>
          <p:nvPr/>
        </p:nvSpPr>
        <p:spPr>
          <a:xfrm>
            <a:off x="4300934" y="2011561"/>
            <a:ext cx="3589932"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6" name="TextBox 15"/>
          <p:cNvSpPr txBox="1"/>
          <p:nvPr/>
        </p:nvSpPr>
        <p:spPr>
          <a:xfrm>
            <a:off x="5892601"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sp>
        <p:nvSpPr>
          <p:cNvPr id="19" name="Rectangle 18"/>
          <p:cNvSpPr/>
          <p:nvPr/>
        </p:nvSpPr>
        <p:spPr>
          <a:xfrm>
            <a:off x="8297267" y="2011561"/>
            <a:ext cx="3589733"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20" name="Rectangle 19"/>
          <p:cNvSpPr/>
          <p:nvPr/>
        </p:nvSpPr>
        <p:spPr>
          <a:xfrm>
            <a:off x="9888933"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21" name="TextBox 20"/>
          <p:cNvSpPr txBox="1"/>
          <p:nvPr/>
        </p:nvSpPr>
        <p:spPr>
          <a:xfrm>
            <a:off x="9888933"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sp>
        <p:nvSpPr>
          <p:cNvPr id="4" name="Rectangle 3">
            <a:extLst>
              <a:ext uri="{FF2B5EF4-FFF2-40B4-BE49-F238E27FC236}">
                <a16:creationId xmlns:a16="http://schemas.microsoft.com/office/drawing/2014/main" id="{07845D1C-E20E-A106-65FB-8C603151DCEE}"/>
              </a:ext>
            </a:extLst>
          </p:cNvPr>
          <p:cNvSpPr/>
          <p:nvPr/>
        </p:nvSpPr>
        <p:spPr>
          <a:xfrm>
            <a:off x="101501" y="3146559"/>
            <a:ext cx="3589733"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24" name="Picture 23" descr="tmpkze9hke9.png">
            <a:extLst>
              <a:ext uri="{FF2B5EF4-FFF2-40B4-BE49-F238E27FC236}">
                <a16:creationId xmlns:a16="http://schemas.microsoft.com/office/drawing/2014/main" id="{BD268FB9-F8DF-64DD-667F-A343B2E567D1}"/>
              </a:ext>
            </a:extLst>
          </p:cNvPr>
          <p:cNvPicPr>
            <a:picLocks noChangeAspect="1"/>
          </p:cNvPicPr>
          <p:nvPr/>
        </p:nvPicPr>
        <p:blipFill>
          <a:blip r:embed="rId3">
            <a:duotone>
              <a:schemeClr val="accent2">
                <a:shade val="45000"/>
                <a:satMod val="135000"/>
              </a:schemeClr>
              <a:prstClr val="white"/>
            </a:duotone>
          </a:blip>
          <a:stretch>
            <a:fillRect/>
          </a:stretch>
        </p:blipFill>
        <p:spPr>
          <a:xfrm>
            <a:off x="1551613" y="2946517"/>
            <a:ext cx="689508" cy="689508"/>
          </a:xfrm>
          <a:prstGeom prst="rect">
            <a:avLst/>
          </a:prstGeom>
        </p:spPr>
      </p:pic>
      <p:sp>
        <p:nvSpPr>
          <p:cNvPr id="25" name="Rectangle 24">
            <a:extLst>
              <a:ext uri="{FF2B5EF4-FFF2-40B4-BE49-F238E27FC236}">
                <a16:creationId xmlns:a16="http://schemas.microsoft.com/office/drawing/2014/main" id="{31771EF0-BD0D-AE25-8AD7-4836D0C5F4AB}"/>
              </a:ext>
            </a:extLst>
          </p:cNvPr>
          <p:cNvSpPr/>
          <p:nvPr/>
        </p:nvSpPr>
        <p:spPr>
          <a:xfrm>
            <a:off x="4097635" y="3146559"/>
            <a:ext cx="3589932"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26" name="Picture 25" descr="tmpp1h6bc6x.png">
            <a:extLst>
              <a:ext uri="{FF2B5EF4-FFF2-40B4-BE49-F238E27FC236}">
                <a16:creationId xmlns:a16="http://schemas.microsoft.com/office/drawing/2014/main" id="{02616D12-B55F-3982-7FD3-B848840F676E}"/>
              </a:ext>
            </a:extLst>
          </p:cNvPr>
          <p:cNvPicPr>
            <a:picLocks noChangeAspect="1"/>
          </p:cNvPicPr>
          <p:nvPr/>
        </p:nvPicPr>
        <p:blipFill>
          <a:blip r:embed="rId4">
            <a:duotone>
              <a:schemeClr val="accent2">
                <a:shade val="45000"/>
                <a:satMod val="135000"/>
              </a:schemeClr>
              <a:prstClr val="white"/>
            </a:duotone>
          </a:blip>
          <a:stretch>
            <a:fillRect/>
          </a:stretch>
        </p:blipFill>
        <p:spPr>
          <a:xfrm>
            <a:off x="5547747" y="2910581"/>
            <a:ext cx="689509" cy="689509"/>
          </a:xfrm>
          <a:prstGeom prst="rect">
            <a:avLst/>
          </a:prstGeom>
        </p:spPr>
      </p:pic>
      <p:sp>
        <p:nvSpPr>
          <p:cNvPr id="27" name="TextBox 26">
            <a:extLst>
              <a:ext uri="{FF2B5EF4-FFF2-40B4-BE49-F238E27FC236}">
                <a16:creationId xmlns:a16="http://schemas.microsoft.com/office/drawing/2014/main" id="{185CE3CC-6DD7-8C55-5DB1-593D8F47F26E}"/>
              </a:ext>
            </a:extLst>
          </p:cNvPr>
          <p:cNvSpPr txBox="1"/>
          <p:nvPr/>
        </p:nvSpPr>
        <p:spPr>
          <a:xfrm>
            <a:off x="4097635" y="3756158"/>
            <a:ext cx="3589932" cy="923330"/>
          </a:xfrm>
          <a:prstGeom prst="rect">
            <a:avLst/>
          </a:prstGeom>
          <a:noFill/>
          <a:ln>
            <a:noFill/>
          </a:ln>
        </p:spPr>
        <p:txBody>
          <a:bodyPr wrap="square" lIns="0" tIns="0" rIns="0" bIns="0" anchor="t">
            <a:spAutoFit/>
          </a:bodyPr>
          <a:lstStyle/>
          <a:p>
            <a:pPr algn="ctr" defTabSz="609585"/>
            <a:r>
              <a:rPr sz="2000" b="1" dirty="0">
                <a:solidFill>
                  <a:prstClr val="black"/>
                </a:solidFill>
                <a:latin typeface="Proxima Nova"/>
              </a:rPr>
              <a:t>Trust But Verify</a:t>
            </a:r>
          </a:p>
          <a:p>
            <a:pPr algn="ctr" defTabSz="609585">
              <a:spcAft>
                <a:spcPts val="1600"/>
              </a:spcAft>
            </a:pPr>
            <a:r>
              <a:rPr sz="2000" dirty="0">
                <a:solidFill>
                  <a:prstClr val="black"/>
                </a:solidFill>
                <a:latin typeface="Proxima Nova"/>
              </a:rPr>
              <a:t>Even familiar info should be double-checked for updates.</a:t>
            </a:r>
          </a:p>
        </p:txBody>
      </p:sp>
      <p:sp>
        <p:nvSpPr>
          <p:cNvPr id="28" name="Rectangle 27">
            <a:extLst>
              <a:ext uri="{FF2B5EF4-FFF2-40B4-BE49-F238E27FC236}">
                <a16:creationId xmlns:a16="http://schemas.microsoft.com/office/drawing/2014/main" id="{10BDA7C9-B705-A997-7489-F089C39B39D4}"/>
              </a:ext>
            </a:extLst>
          </p:cNvPr>
          <p:cNvSpPr/>
          <p:nvPr/>
        </p:nvSpPr>
        <p:spPr>
          <a:xfrm>
            <a:off x="8093968" y="3146559"/>
            <a:ext cx="3589733" cy="14323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29" name="Picture 28" descr="tmpuyqk7zyg.png">
            <a:extLst>
              <a:ext uri="{FF2B5EF4-FFF2-40B4-BE49-F238E27FC236}">
                <a16:creationId xmlns:a16="http://schemas.microsoft.com/office/drawing/2014/main" id="{3BA521F7-66E5-238D-04F4-9E04B607C51A}"/>
              </a:ext>
            </a:extLst>
          </p:cNvPr>
          <p:cNvPicPr>
            <a:picLocks noChangeAspect="1"/>
          </p:cNvPicPr>
          <p:nvPr/>
        </p:nvPicPr>
        <p:blipFill>
          <a:blip r:embed="rId5">
            <a:duotone>
              <a:schemeClr val="accent2">
                <a:shade val="45000"/>
                <a:satMod val="135000"/>
              </a:schemeClr>
              <a:prstClr val="white"/>
            </a:duotone>
          </a:blip>
          <a:stretch>
            <a:fillRect/>
          </a:stretch>
        </p:blipFill>
        <p:spPr>
          <a:xfrm>
            <a:off x="9544281" y="2987071"/>
            <a:ext cx="689508" cy="689508"/>
          </a:xfrm>
          <a:prstGeom prst="rect">
            <a:avLst/>
          </a:prstGeom>
        </p:spPr>
      </p:pic>
      <p:sp>
        <p:nvSpPr>
          <p:cNvPr id="30" name="TextBox 29">
            <a:extLst>
              <a:ext uri="{FF2B5EF4-FFF2-40B4-BE49-F238E27FC236}">
                <a16:creationId xmlns:a16="http://schemas.microsoft.com/office/drawing/2014/main" id="{5320558F-96C9-BBB4-5B0F-6D7876996E1F}"/>
              </a:ext>
            </a:extLst>
          </p:cNvPr>
          <p:cNvSpPr txBox="1"/>
          <p:nvPr/>
        </p:nvSpPr>
        <p:spPr>
          <a:xfrm>
            <a:off x="8093968" y="3756158"/>
            <a:ext cx="3589733" cy="923330"/>
          </a:xfrm>
          <a:prstGeom prst="rect">
            <a:avLst/>
          </a:prstGeom>
          <a:noFill/>
          <a:ln>
            <a:noFill/>
          </a:ln>
        </p:spPr>
        <p:txBody>
          <a:bodyPr wrap="square" lIns="0" tIns="0" rIns="0" bIns="0" anchor="t">
            <a:spAutoFit/>
          </a:bodyPr>
          <a:lstStyle/>
          <a:p>
            <a:pPr algn="ctr" defTabSz="609585"/>
            <a:r>
              <a:rPr sz="2000" b="1" dirty="0">
                <a:solidFill>
                  <a:prstClr val="black"/>
                </a:solidFill>
                <a:latin typeface="Proxima Nova"/>
              </a:rPr>
              <a:t>Stay Connected</a:t>
            </a:r>
          </a:p>
          <a:p>
            <a:pPr algn="ctr" defTabSz="609585">
              <a:spcAft>
                <a:spcPts val="1600"/>
              </a:spcAft>
            </a:pPr>
            <a:r>
              <a:rPr sz="2000" dirty="0">
                <a:solidFill>
                  <a:prstClr val="black"/>
                </a:solidFill>
                <a:latin typeface="Proxima Nova"/>
              </a:rPr>
              <a:t>Use your network—committees, official sites—to stay sharp.</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AB62B0-93DB-8296-5B3D-AAB5F6DE10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9952" y="2618409"/>
            <a:ext cx="2245965" cy="2245965"/>
          </a:xfrm>
          <a:prstGeom prst="rect">
            <a:avLst/>
          </a:prstGeom>
        </p:spPr>
      </p:pic>
      <p:sp>
        <p:nvSpPr>
          <p:cNvPr id="10" name="TextBox 9">
            <a:extLst>
              <a:ext uri="{FF2B5EF4-FFF2-40B4-BE49-F238E27FC236}">
                <a16:creationId xmlns:a16="http://schemas.microsoft.com/office/drawing/2014/main" id="{DD2ECF5A-6218-D564-7FB2-4ED63520DFF4}"/>
              </a:ext>
            </a:extLst>
          </p:cNvPr>
          <p:cNvSpPr txBox="1"/>
          <p:nvPr/>
        </p:nvSpPr>
        <p:spPr>
          <a:xfrm>
            <a:off x="8022981" y="5540206"/>
            <a:ext cx="3829050" cy="375552"/>
          </a:xfrm>
          <a:prstGeom prst="rect">
            <a:avLst/>
          </a:prstGeom>
          <a:noFill/>
        </p:spPr>
        <p:txBody>
          <a:bodyPr wrap="square">
            <a:spAutoFit/>
          </a:bodyPr>
          <a:lstStyle/>
          <a:p>
            <a:pPr marL="0" marR="0">
              <a:lnSpc>
                <a:spcPct val="107000"/>
              </a:lnSpc>
              <a:spcAft>
                <a:spcPts val="800"/>
              </a:spcAft>
            </a:pPr>
            <a:r>
              <a:rPr lang="en-US" sz="1800" u="sng" kern="100"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Resource-Links-for-Commissioners.pdf</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2463E631-7DEB-69E8-6F09-9CFD25A8C151}"/>
              </a:ext>
            </a:extLst>
          </p:cNvPr>
          <p:cNvPicPr>
            <a:picLocks noChangeAspect="1"/>
          </p:cNvPicPr>
          <p:nvPr/>
        </p:nvPicPr>
        <p:blipFill>
          <a:blip r:embed="rId5"/>
          <a:stretch>
            <a:fillRect/>
          </a:stretch>
        </p:blipFill>
        <p:spPr>
          <a:xfrm>
            <a:off x="696494" y="688259"/>
            <a:ext cx="5471109" cy="5888854"/>
          </a:xfrm>
          <a:prstGeom prst="rect">
            <a:avLst/>
          </a:prstGeom>
          <a:ln>
            <a:solidFill>
              <a:schemeClr val="accent1"/>
            </a:solidFill>
          </a:ln>
        </p:spPr>
      </p:pic>
    </p:spTree>
    <p:extLst>
      <p:ext uri="{BB962C8B-B14F-4D97-AF65-F5344CB8AC3E}">
        <p14:creationId xmlns:p14="http://schemas.microsoft.com/office/powerpoint/2010/main" val="164676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network, people, business, icon, social, friend, technology, concept, management, net, leader, corporation, marketing, community, society, team, connection, organization, communication, networking, crowd, company, connect, line art, line, circle, clip art, symbol, graphics">
            <a:extLst>
              <a:ext uri="{FF2B5EF4-FFF2-40B4-BE49-F238E27FC236}">
                <a16:creationId xmlns:a16="http://schemas.microsoft.com/office/drawing/2014/main" id="{F5796E73-3F74-74AF-D376-0722A7A2AD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56" y="2310920"/>
            <a:ext cx="3988012" cy="399170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08C9BE7-1FE0-098F-C92F-C20D7490746B}"/>
              </a:ext>
            </a:extLst>
          </p:cNvPr>
          <p:cNvSpPr>
            <a:spLocks noGrp="1"/>
          </p:cNvSpPr>
          <p:nvPr>
            <p:ph type="title"/>
          </p:nvPr>
        </p:nvSpPr>
        <p:spPr>
          <a:xfrm>
            <a:off x="113073" y="451178"/>
            <a:ext cx="6994121" cy="540961"/>
          </a:xfrm>
        </p:spPr>
        <p:txBody>
          <a:bodyPr/>
          <a:lstStyle/>
          <a:p>
            <a:r>
              <a:rPr lang="en-US" dirty="0"/>
              <a:t>Connecting Unit and Information</a:t>
            </a:r>
          </a:p>
        </p:txBody>
      </p:sp>
      <p:sp>
        <p:nvSpPr>
          <p:cNvPr id="3" name="Content Placeholder 2">
            <a:extLst>
              <a:ext uri="{FF2B5EF4-FFF2-40B4-BE49-F238E27FC236}">
                <a16:creationId xmlns:a16="http://schemas.microsoft.com/office/drawing/2014/main" id="{9E3AAB77-05D4-5EFD-9DD8-316BD8B234E4}"/>
              </a:ext>
            </a:extLst>
          </p:cNvPr>
          <p:cNvSpPr>
            <a:spLocks noGrp="1"/>
          </p:cNvSpPr>
          <p:nvPr>
            <p:ph idx="1"/>
          </p:nvPr>
        </p:nvSpPr>
        <p:spPr>
          <a:xfrm>
            <a:off x="1410077" y="2310920"/>
            <a:ext cx="6660425" cy="2587852"/>
          </a:xfrm>
        </p:spPr>
        <p:txBody>
          <a:bodyPr>
            <a:normAutofit lnSpcReduction="10000"/>
          </a:bodyPr>
          <a:lstStyle/>
          <a:p>
            <a:r>
              <a:rPr lang="en-US" sz="3200" b="1" dirty="0"/>
              <a:t>Continue the conversation</a:t>
            </a:r>
          </a:p>
          <a:p>
            <a:r>
              <a:rPr lang="en-US" sz="3200" b="1" dirty="0"/>
              <a:t>Share information</a:t>
            </a:r>
          </a:p>
          <a:p>
            <a:r>
              <a:rPr lang="en-US" sz="3200" b="1" dirty="0"/>
              <a:t>Choose a convenient time to meet</a:t>
            </a:r>
          </a:p>
          <a:p>
            <a:r>
              <a:rPr lang="en-US" sz="3200" b="1" dirty="0"/>
              <a:t>Consider unit goals</a:t>
            </a:r>
          </a:p>
          <a:p>
            <a:r>
              <a:rPr lang="en-US" sz="3200" b="1" dirty="0"/>
              <a:t>Record their plan</a:t>
            </a:r>
            <a:endParaRPr lang="en-US" b="1" dirty="0"/>
          </a:p>
        </p:txBody>
      </p:sp>
    </p:spTree>
    <p:extLst>
      <p:ext uri="{BB962C8B-B14F-4D97-AF65-F5344CB8AC3E}">
        <p14:creationId xmlns:p14="http://schemas.microsoft.com/office/powerpoint/2010/main" val="3255181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DB8C1-B57A-4BAF-A996-D510ABBAFC52}"/>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318A5D9F-C6BA-4FAC-A97B-0F7B1FAAFA1D}"/>
              </a:ext>
            </a:extLst>
          </p:cNvPr>
          <p:cNvSpPr>
            <a:spLocks noGrp="1"/>
          </p:cNvSpPr>
          <p:nvPr>
            <p:ph idx="1"/>
          </p:nvPr>
        </p:nvSpPr>
        <p:spPr>
          <a:xfrm>
            <a:off x="1512277" y="1582616"/>
            <a:ext cx="8527073" cy="5046727"/>
          </a:xfrm>
        </p:spPr>
        <p:txBody>
          <a:bodyPr>
            <a:normAutofit fontScale="92500" lnSpcReduction="10000"/>
          </a:bodyPr>
          <a:lstStyle/>
          <a:p>
            <a:r>
              <a:rPr lang="en-US" sz="3500" b="1" dirty="0"/>
              <a:t>The culture of unit service reminds commissioners of the behaviors, beliefs, and values that enable them to achieve our mission and fulfill our vision.</a:t>
            </a:r>
          </a:p>
          <a:p>
            <a:r>
              <a:rPr lang="en-US" sz="3500" b="1" dirty="0"/>
              <a:t>Each unit shares common attributes based on the Scout Law and Oath with similar organization.</a:t>
            </a:r>
          </a:p>
          <a:p>
            <a:r>
              <a:rPr lang="en-US" sz="3500" b="1" dirty="0"/>
              <a:t>Commissioners should understand how a unit functions and the resources available.</a:t>
            </a:r>
          </a:p>
          <a:p>
            <a:endParaRPr lang="en-US" sz="3500" dirty="0"/>
          </a:p>
          <a:p>
            <a:pPr marL="0" indent="0">
              <a:buNone/>
            </a:pPr>
            <a:r>
              <a:rPr lang="en-US" dirty="0"/>
              <a:t>			</a:t>
            </a:r>
          </a:p>
        </p:txBody>
      </p:sp>
    </p:spTree>
    <p:extLst>
      <p:ext uri="{BB962C8B-B14F-4D97-AF65-F5344CB8AC3E}">
        <p14:creationId xmlns:p14="http://schemas.microsoft.com/office/powerpoint/2010/main" val="505012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21C38B31-998F-45CC-9628-189F2B4A34D3}"/>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E517ACCF-DC7B-40A6-AF33-06913EC79C33}"/>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spTree>
    <p:extLst>
      <p:ext uri="{BB962C8B-B14F-4D97-AF65-F5344CB8AC3E}">
        <p14:creationId xmlns:p14="http://schemas.microsoft.com/office/powerpoint/2010/main" val="2876635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Objectives</a:t>
            </a:r>
          </a:p>
        </p:txBody>
      </p:sp>
      <p:sp>
        <p:nvSpPr>
          <p:cNvPr id="3" name="Content Placeholder 2"/>
          <p:cNvSpPr>
            <a:spLocks noGrp="1"/>
          </p:cNvSpPr>
          <p:nvPr>
            <p:ph idx="1"/>
          </p:nvPr>
        </p:nvSpPr>
        <p:spPr>
          <a:xfrm>
            <a:off x="2152650" y="1696905"/>
            <a:ext cx="7886700" cy="4351338"/>
          </a:xfrm>
        </p:spPr>
        <p:txBody>
          <a:bodyPr>
            <a:noAutofit/>
          </a:bodyPr>
          <a:lstStyle/>
          <a:p>
            <a:pPr marL="0" indent="0">
              <a:buNone/>
            </a:pPr>
            <a:r>
              <a:rPr lang="en-US" sz="3200" b="1" dirty="0"/>
              <a:t>At the end of this training, a commissioner will be able to:</a:t>
            </a:r>
          </a:p>
          <a:p>
            <a:pPr marL="0" indent="0">
              <a:buNone/>
            </a:pPr>
            <a:endParaRPr lang="en-US" b="1" dirty="0"/>
          </a:p>
          <a:p>
            <a:r>
              <a:rPr lang="en-US" b="1" dirty="0"/>
              <a:t>Understand</a:t>
            </a:r>
            <a:r>
              <a:rPr lang="en-US" dirty="0"/>
              <a:t> the culture of unit service</a:t>
            </a:r>
          </a:p>
          <a:p>
            <a:r>
              <a:rPr lang="en-US" b="1" dirty="0"/>
              <a:t>Describe</a:t>
            </a:r>
            <a:r>
              <a:rPr lang="en-US" dirty="0"/>
              <a:t> the attributes of each Scouting America program</a:t>
            </a:r>
          </a:p>
          <a:p>
            <a:r>
              <a:rPr lang="en-US" b="1" dirty="0"/>
              <a:t>Know</a:t>
            </a:r>
            <a:r>
              <a:rPr lang="en-US" dirty="0"/>
              <a:t> the resources available</a:t>
            </a:r>
          </a:p>
          <a:p>
            <a:endParaRPr lang="en-US" cap="all" dirty="0"/>
          </a:p>
        </p:txBody>
      </p:sp>
    </p:spTree>
    <p:extLst>
      <p:ext uri="{BB962C8B-B14F-4D97-AF65-F5344CB8AC3E}">
        <p14:creationId xmlns:p14="http://schemas.microsoft.com/office/powerpoint/2010/main" val="1424341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745" y="215498"/>
            <a:ext cx="5486400" cy="1143038"/>
          </a:xfrm>
        </p:spPr>
        <p:txBody>
          <a:bodyPr/>
          <a:lstStyle/>
          <a:p>
            <a:r>
              <a:rPr lang="en-US" dirty="0"/>
              <a:t>Commissioner Purpose</a:t>
            </a:r>
          </a:p>
        </p:txBody>
      </p:sp>
      <p:sp>
        <p:nvSpPr>
          <p:cNvPr id="3" name="Content Placeholder 2"/>
          <p:cNvSpPr>
            <a:spLocks noGrp="1"/>
          </p:cNvSpPr>
          <p:nvPr>
            <p:ph idx="1"/>
          </p:nvPr>
        </p:nvSpPr>
        <p:spPr>
          <a:xfrm>
            <a:off x="2658732" y="2179759"/>
            <a:ext cx="6874535" cy="703319"/>
          </a:xfrm>
        </p:spPr>
        <p:txBody>
          <a:bodyPr>
            <a:noAutofit/>
          </a:bodyPr>
          <a:lstStyle/>
          <a:p>
            <a:pPr marL="0" indent="0" algn="ctr">
              <a:lnSpc>
                <a:spcPct val="100000"/>
              </a:lnSpc>
              <a:buSzPct val="100000"/>
              <a:buNone/>
            </a:pPr>
            <a:r>
              <a:rPr lang="en-US" sz="3600" b="1" dirty="0">
                <a:cs typeface="Helvetica" pitchFamily="34" charset="0"/>
              </a:rPr>
              <a:t>Being the Single Best Resource!!</a:t>
            </a:r>
          </a:p>
        </p:txBody>
      </p:sp>
      <p:pic>
        <p:nvPicPr>
          <p:cNvPr id="4" name="Picture 4">
            <a:extLst>
              <a:ext uri="{FF2B5EF4-FFF2-40B4-BE49-F238E27FC236}">
                <a16:creationId xmlns:a16="http://schemas.microsoft.com/office/drawing/2014/main" id="{2817E63D-5908-1698-E36C-6E246E6954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2905" y="3096950"/>
            <a:ext cx="4786188" cy="3322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438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91701-7043-22E9-409F-0E71D14F09AB}"/>
              </a:ext>
            </a:extLst>
          </p:cNvPr>
          <p:cNvSpPr>
            <a:spLocks noGrp="1"/>
          </p:cNvSpPr>
          <p:nvPr>
            <p:ph type="title"/>
          </p:nvPr>
        </p:nvSpPr>
        <p:spPr/>
        <p:txBody>
          <a:bodyPr/>
          <a:lstStyle/>
          <a:p>
            <a:r>
              <a:rPr lang="en-US" dirty="0"/>
              <a:t>The Culture of Unit Service</a:t>
            </a:r>
          </a:p>
        </p:txBody>
      </p:sp>
      <p:sp>
        <p:nvSpPr>
          <p:cNvPr id="3" name="Content Placeholder 2">
            <a:extLst>
              <a:ext uri="{FF2B5EF4-FFF2-40B4-BE49-F238E27FC236}">
                <a16:creationId xmlns:a16="http://schemas.microsoft.com/office/drawing/2014/main" id="{120A8D8B-74DA-681F-B269-90DD65A59886}"/>
              </a:ext>
            </a:extLst>
          </p:cNvPr>
          <p:cNvSpPr>
            <a:spLocks noGrp="1"/>
          </p:cNvSpPr>
          <p:nvPr>
            <p:ph idx="1"/>
          </p:nvPr>
        </p:nvSpPr>
        <p:spPr>
          <a:xfrm>
            <a:off x="2152650" y="1825625"/>
            <a:ext cx="5795010" cy="4351338"/>
          </a:xfrm>
        </p:spPr>
        <p:txBody>
          <a:bodyPr/>
          <a:lstStyle/>
          <a:p>
            <a:pPr lvl="8"/>
            <a:endParaRPr lang="en-US" dirty="0"/>
          </a:p>
          <a:p>
            <a:pPr lvl="8"/>
            <a:endParaRPr lang="en-US" dirty="0"/>
          </a:p>
        </p:txBody>
      </p:sp>
      <p:pic>
        <p:nvPicPr>
          <p:cNvPr id="5" name="Picture 4">
            <a:extLst>
              <a:ext uri="{FF2B5EF4-FFF2-40B4-BE49-F238E27FC236}">
                <a16:creationId xmlns:a16="http://schemas.microsoft.com/office/drawing/2014/main" id="{CFE57AAB-1DD8-BB99-D036-D6578CABECE4}"/>
              </a:ext>
            </a:extLst>
          </p:cNvPr>
          <p:cNvPicPr>
            <a:picLocks noChangeAspect="1"/>
          </p:cNvPicPr>
          <p:nvPr/>
        </p:nvPicPr>
        <p:blipFill>
          <a:blip r:embed="rId3"/>
          <a:stretch>
            <a:fillRect/>
          </a:stretch>
        </p:blipFill>
        <p:spPr>
          <a:xfrm>
            <a:off x="3866674" y="1412214"/>
            <a:ext cx="4458652" cy="4476523"/>
          </a:xfrm>
          <a:prstGeom prst="rect">
            <a:avLst/>
          </a:prstGeom>
        </p:spPr>
      </p:pic>
    </p:spTree>
    <p:extLst>
      <p:ext uri="{BB962C8B-B14F-4D97-AF65-F5344CB8AC3E}">
        <p14:creationId xmlns:p14="http://schemas.microsoft.com/office/powerpoint/2010/main" val="900925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58DFB-4396-4834-9CA7-B6B32CA7C58D}"/>
              </a:ext>
            </a:extLst>
          </p:cNvPr>
          <p:cNvSpPr>
            <a:spLocks noGrp="1"/>
          </p:cNvSpPr>
          <p:nvPr>
            <p:ph type="title"/>
          </p:nvPr>
        </p:nvSpPr>
        <p:spPr/>
        <p:txBody>
          <a:bodyPr/>
          <a:lstStyle/>
          <a:p>
            <a:r>
              <a:rPr lang="en-US" dirty="0"/>
              <a:t>Youth of Scouting America</a:t>
            </a:r>
          </a:p>
        </p:txBody>
      </p:sp>
      <p:pic>
        <p:nvPicPr>
          <p:cNvPr id="7" name="Picture 6">
            <a:extLst>
              <a:ext uri="{FF2B5EF4-FFF2-40B4-BE49-F238E27FC236}">
                <a16:creationId xmlns:a16="http://schemas.microsoft.com/office/drawing/2014/main" id="{DF557779-EE4A-99B5-A210-8D07459AE456}"/>
              </a:ext>
            </a:extLst>
          </p:cNvPr>
          <p:cNvPicPr>
            <a:picLocks noChangeAspect="1"/>
          </p:cNvPicPr>
          <p:nvPr/>
        </p:nvPicPr>
        <p:blipFill>
          <a:blip r:embed="rId3"/>
          <a:stretch>
            <a:fillRect/>
          </a:stretch>
        </p:blipFill>
        <p:spPr>
          <a:xfrm>
            <a:off x="3227139" y="1958018"/>
            <a:ext cx="5737722" cy="4138115"/>
          </a:xfrm>
          <a:prstGeom prst="rect">
            <a:avLst/>
          </a:prstGeom>
          <a:ln>
            <a:solidFill>
              <a:schemeClr val="accent5">
                <a:lumMod val="75000"/>
              </a:schemeClr>
            </a:solidFill>
          </a:ln>
        </p:spPr>
      </p:pic>
    </p:spTree>
    <p:extLst>
      <p:ext uri="{BB962C8B-B14F-4D97-AF65-F5344CB8AC3E}">
        <p14:creationId xmlns:p14="http://schemas.microsoft.com/office/powerpoint/2010/main" val="699190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99ADA-B92F-C072-CD48-3CAE3C34F83B}"/>
              </a:ext>
            </a:extLst>
          </p:cNvPr>
          <p:cNvSpPr>
            <a:spLocks noGrp="1"/>
          </p:cNvSpPr>
          <p:nvPr>
            <p:ph type="title"/>
          </p:nvPr>
        </p:nvSpPr>
        <p:spPr>
          <a:xfrm>
            <a:off x="181347" y="422128"/>
            <a:ext cx="6994121" cy="747592"/>
          </a:xfrm>
        </p:spPr>
        <p:txBody>
          <a:bodyPr/>
          <a:lstStyle/>
          <a:p>
            <a:r>
              <a:rPr lang="en-US" dirty="0"/>
              <a:t>Unit Similarities</a:t>
            </a:r>
          </a:p>
        </p:txBody>
      </p:sp>
      <p:sp>
        <p:nvSpPr>
          <p:cNvPr id="3" name="Content Placeholder 2">
            <a:extLst>
              <a:ext uri="{FF2B5EF4-FFF2-40B4-BE49-F238E27FC236}">
                <a16:creationId xmlns:a16="http://schemas.microsoft.com/office/drawing/2014/main" id="{7B536972-8052-206D-176A-1DBD246C5974}"/>
              </a:ext>
            </a:extLst>
          </p:cNvPr>
          <p:cNvSpPr>
            <a:spLocks noGrp="1"/>
          </p:cNvSpPr>
          <p:nvPr>
            <p:ph idx="1"/>
          </p:nvPr>
        </p:nvSpPr>
        <p:spPr>
          <a:xfrm>
            <a:off x="2008632" y="1661033"/>
            <a:ext cx="6733032" cy="4351338"/>
          </a:xfrm>
        </p:spPr>
        <p:txBody>
          <a:bodyPr>
            <a:normAutofit/>
          </a:bodyPr>
          <a:lstStyle/>
          <a:p>
            <a:endParaRPr lang="en-US" dirty="0"/>
          </a:p>
          <a:p>
            <a:r>
              <a:rPr lang="en-US" sz="3200" b="1" dirty="0"/>
              <a:t>Chartered Organization/Chartered Organization Representative</a:t>
            </a:r>
          </a:p>
          <a:p>
            <a:r>
              <a:rPr lang="en-US" sz="3200" b="1" dirty="0"/>
              <a:t>Unit Leader and Assistants</a:t>
            </a:r>
          </a:p>
          <a:p>
            <a:r>
              <a:rPr lang="en-US" sz="3200" b="1" dirty="0"/>
              <a:t>Unit Committee/Committee Chair</a:t>
            </a:r>
            <a:endParaRPr lang="en-US" sz="3200" b="1" dirty="0">
              <a:highlight>
                <a:srgbClr val="FFFF00"/>
              </a:highlight>
            </a:endParaRPr>
          </a:p>
          <a:p>
            <a:endParaRPr lang="en-US" dirty="0"/>
          </a:p>
        </p:txBody>
      </p:sp>
    </p:spTree>
    <p:extLst>
      <p:ext uri="{BB962C8B-B14F-4D97-AF65-F5344CB8AC3E}">
        <p14:creationId xmlns:p14="http://schemas.microsoft.com/office/powerpoint/2010/main" val="4050508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CC6DF-47B3-562A-CE32-5877CAB6B83D}"/>
              </a:ext>
            </a:extLst>
          </p:cNvPr>
          <p:cNvSpPr>
            <a:spLocks noGrp="1"/>
          </p:cNvSpPr>
          <p:nvPr>
            <p:ph type="title"/>
          </p:nvPr>
        </p:nvSpPr>
        <p:spPr/>
        <p:txBody>
          <a:bodyPr/>
          <a:lstStyle/>
          <a:p>
            <a:r>
              <a:rPr lang="en-US" dirty="0"/>
              <a:t>Program Training</a:t>
            </a:r>
          </a:p>
        </p:txBody>
      </p:sp>
      <p:pic>
        <p:nvPicPr>
          <p:cNvPr id="5" name="Content Placeholder 4">
            <a:extLst>
              <a:ext uri="{FF2B5EF4-FFF2-40B4-BE49-F238E27FC236}">
                <a16:creationId xmlns:a16="http://schemas.microsoft.com/office/drawing/2014/main" id="{57B80DA4-6D30-18CC-EAA0-068F6A923296}"/>
              </a:ext>
            </a:extLst>
          </p:cNvPr>
          <p:cNvPicPr>
            <a:picLocks noGrp="1" noChangeAspect="1"/>
          </p:cNvPicPr>
          <p:nvPr>
            <p:ph idx="1"/>
          </p:nvPr>
        </p:nvPicPr>
        <p:blipFill>
          <a:blip r:embed="rId3"/>
          <a:stretch>
            <a:fillRect/>
          </a:stretch>
        </p:blipFill>
        <p:spPr>
          <a:xfrm>
            <a:off x="2487168" y="1247039"/>
            <a:ext cx="6862665" cy="5092905"/>
          </a:xfrm>
        </p:spPr>
      </p:pic>
      <p:sp>
        <p:nvSpPr>
          <p:cNvPr id="3" name="Rectangle 2">
            <a:extLst>
              <a:ext uri="{FF2B5EF4-FFF2-40B4-BE49-F238E27FC236}">
                <a16:creationId xmlns:a16="http://schemas.microsoft.com/office/drawing/2014/main" id="{EC3A9796-6852-D597-BBF9-29A77BAF00B0}"/>
              </a:ext>
            </a:extLst>
          </p:cNvPr>
          <p:cNvSpPr/>
          <p:nvPr/>
        </p:nvSpPr>
        <p:spPr>
          <a:xfrm>
            <a:off x="3473292" y="5511452"/>
            <a:ext cx="4929181" cy="382138"/>
          </a:xfrm>
          <a:prstGeom prst="rect">
            <a:avLst/>
          </a:prstGeom>
          <a:solidFill>
            <a:srgbClr val="181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dirty="0">
                <a:latin typeface="Mongolian Baiti" panose="03000500000000000000" pitchFamily="66" charset="0"/>
                <a:cs typeface="Mongolian Baiti" panose="03000500000000000000" pitchFamily="66" charset="0"/>
              </a:rPr>
              <a:t>Click logo to access Exploring Training </a:t>
            </a:r>
          </a:p>
        </p:txBody>
      </p:sp>
    </p:spTree>
    <p:extLst>
      <p:ext uri="{BB962C8B-B14F-4D97-AF65-F5344CB8AC3E}">
        <p14:creationId xmlns:p14="http://schemas.microsoft.com/office/powerpoint/2010/main" val="3100101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5CA08-57F6-4251-4EE1-BEF381868D14}"/>
              </a:ext>
            </a:extLst>
          </p:cNvPr>
          <p:cNvSpPr>
            <a:spLocks noGrp="1"/>
          </p:cNvSpPr>
          <p:nvPr>
            <p:ph type="title"/>
          </p:nvPr>
        </p:nvSpPr>
        <p:spPr>
          <a:xfrm>
            <a:off x="109451" y="366833"/>
            <a:ext cx="5986549" cy="617092"/>
          </a:xfrm>
        </p:spPr>
        <p:txBody>
          <a:bodyPr/>
          <a:lstStyle/>
          <a:p>
            <a:r>
              <a:rPr lang="en-US" dirty="0"/>
              <a:t>Cub Scouts</a:t>
            </a:r>
          </a:p>
        </p:txBody>
      </p:sp>
      <p:pic>
        <p:nvPicPr>
          <p:cNvPr id="5" name="Picture 4">
            <a:extLst>
              <a:ext uri="{FF2B5EF4-FFF2-40B4-BE49-F238E27FC236}">
                <a16:creationId xmlns:a16="http://schemas.microsoft.com/office/drawing/2014/main" id="{BE28EA08-CB53-4D1D-1884-5380A94DE0B9}"/>
              </a:ext>
            </a:extLst>
          </p:cNvPr>
          <p:cNvPicPr>
            <a:picLocks noChangeAspect="1"/>
          </p:cNvPicPr>
          <p:nvPr/>
        </p:nvPicPr>
        <p:blipFill>
          <a:blip r:embed="rId3"/>
          <a:stretch>
            <a:fillRect/>
          </a:stretch>
        </p:blipFill>
        <p:spPr>
          <a:xfrm>
            <a:off x="2657303" y="1801092"/>
            <a:ext cx="6622473" cy="4160167"/>
          </a:xfrm>
          <a:prstGeom prst="rect">
            <a:avLst/>
          </a:prstGeom>
          <a:ln>
            <a:solidFill>
              <a:schemeClr val="accent1">
                <a:shade val="15000"/>
              </a:schemeClr>
            </a:solidFill>
          </a:ln>
        </p:spPr>
      </p:pic>
    </p:spTree>
    <p:extLst>
      <p:ext uri="{BB962C8B-B14F-4D97-AF65-F5344CB8AC3E}">
        <p14:creationId xmlns:p14="http://schemas.microsoft.com/office/powerpoint/2010/main" val="4127309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523EC-7D07-BA3D-48B6-97AF5BC2B46E}"/>
              </a:ext>
            </a:extLst>
          </p:cNvPr>
          <p:cNvSpPr>
            <a:spLocks noGrp="1"/>
          </p:cNvSpPr>
          <p:nvPr>
            <p:ph type="title"/>
          </p:nvPr>
        </p:nvSpPr>
        <p:spPr>
          <a:xfrm>
            <a:off x="201880" y="288034"/>
            <a:ext cx="5747657" cy="678412"/>
          </a:xfrm>
        </p:spPr>
        <p:txBody>
          <a:bodyPr/>
          <a:lstStyle/>
          <a:p>
            <a:r>
              <a:rPr lang="en-US" dirty="0"/>
              <a:t>Scouts BSA</a:t>
            </a:r>
          </a:p>
        </p:txBody>
      </p:sp>
      <p:pic>
        <p:nvPicPr>
          <p:cNvPr id="1026" name="Picture 2">
            <a:extLst>
              <a:ext uri="{FF2B5EF4-FFF2-40B4-BE49-F238E27FC236}">
                <a16:creationId xmlns:a16="http://schemas.microsoft.com/office/drawing/2014/main" id="{11BAB74E-1AFB-2F2B-DF81-1BE630985CE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844635" y="1657125"/>
            <a:ext cx="6502731" cy="4333461"/>
          </a:xfrm>
          <a:prstGeom prst="rect">
            <a:avLst/>
          </a:prstGeom>
          <a:noFill/>
          <a:ln>
            <a:solidFill>
              <a:schemeClr val="accent1">
                <a:shade val="1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1428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TotalTime>
  <Words>2719</Words>
  <Application>Microsoft Office PowerPoint</Application>
  <PresentationFormat>Widescreen</PresentationFormat>
  <Paragraphs>192</Paragraphs>
  <Slides>16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Helvetica</vt:lpstr>
      <vt:lpstr>Mongolian Baiti</vt:lpstr>
      <vt:lpstr>Proxima Nova</vt:lpstr>
      <vt:lpstr>Times New Roman</vt:lpstr>
      <vt:lpstr>Tw Cen MT</vt:lpstr>
      <vt:lpstr>Office Theme</vt:lpstr>
      <vt:lpstr>  BCS 115 Commissioners – The Single Best Resource!  </vt:lpstr>
      <vt:lpstr>Course Objectives</vt:lpstr>
      <vt:lpstr>Commissioner Purpose</vt:lpstr>
      <vt:lpstr>The Culture of Unit Service</vt:lpstr>
      <vt:lpstr>Youth of Scouting America</vt:lpstr>
      <vt:lpstr>Unit Similarities</vt:lpstr>
      <vt:lpstr>Program Training</vt:lpstr>
      <vt:lpstr>Cub Scouts</vt:lpstr>
      <vt:lpstr>Scouts BSA</vt:lpstr>
      <vt:lpstr>Older Youth Programs</vt:lpstr>
      <vt:lpstr>Knowing Your Resources</vt:lpstr>
      <vt:lpstr>You Are the Info Leaders, Commissioners Set the Standard </vt:lpstr>
      <vt:lpstr>PowerPoint Presentation</vt:lpstr>
      <vt:lpstr>Connecting Unit and Information</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BCS 115 Commissioners – The Single Best Resource!</dc:title>
  <dc:creator>Kresha Alvarado</dc:creator>
  <cp:lastModifiedBy>Kresha Alvarado</cp:lastModifiedBy>
  <cp:revision>29</cp:revision>
  <dcterms:created xsi:type="dcterms:W3CDTF">2025-02-10T18:13:23Z</dcterms:created>
  <dcterms:modified xsi:type="dcterms:W3CDTF">2025-09-09T13:42:06Z</dcterms:modified>
</cp:coreProperties>
</file>